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4" r:id="rId5"/>
    <p:sldId id="262" r:id="rId6"/>
    <p:sldId id="263"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67C6F6-E7CB-448D-A787-8331B29CE09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006491E3-5D95-4C78-BDBD-2A1207E67E03}">
      <dgm:prSet phldrT="[Text]" custT="1"/>
      <dgm:spPr/>
      <dgm:t>
        <a:bodyPr/>
        <a:lstStyle/>
        <a:p>
          <a:endParaRPr lang="en-US" sz="900" b="0" dirty="0" smtClean="0">
            <a:latin typeface="Arial" pitchFamily="34" charset="0"/>
            <a:cs typeface="Arial" pitchFamily="34" charset="0"/>
          </a:endParaRPr>
        </a:p>
        <a:p>
          <a:r>
            <a:rPr lang="en-US" sz="900" b="0" dirty="0" smtClean="0">
              <a:latin typeface="Arial" pitchFamily="34" charset="0"/>
              <a:cs typeface="Arial" pitchFamily="34" charset="0"/>
            </a:rPr>
            <a:t>Town </a:t>
          </a:r>
        </a:p>
        <a:p>
          <a:r>
            <a:rPr lang="en-US" sz="1000" b="0" dirty="0" smtClean="0">
              <a:latin typeface="Arial" pitchFamily="34" charset="0"/>
              <a:cs typeface="Arial" pitchFamily="34" charset="0"/>
            </a:rPr>
            <a:t>Admin</a:t>
          </a:r>
        </a:p>
        <a:p>
          <a:r>
            <a:rPr lang="en-US" sz="1000" b="0" dirty="0" smtClean="0">
              <a:latin typeface="Arial" pitchFamily="34" charset="0"/>
              <a:cs typeface="Arial" pitchFamily="34" charset="0"/>
            </a:rPr>
            <a:t>Day 1</a:t>
          </a:r>
          <a:endParaRPr lang="en-US" sz="1000" b="0" dirty="0">
            <a:latin typeface="Arial" pitchFamily="34" charset="0"/>
            <a:cs typeface="Arial" pitchFamily="34" charset="0"/>
          </a:endParaRPr>
        </a:p>
      </dgm:t>
    </dgm:pt>
    <dgm:pt modelId="{C735CC8E-BB25-4952-B0DB-E08603AC62CD}" type="parTrans" cxnId="{BDCB8D8A-3FAA-4E0C-BD3A-BDDA3952B6C3}">
      <dgm:prSet/>
      <dgm:spPr/>
      <dgm:t>
        <a:bodyPr/>
        <a:lstStyle/>
        <a:p>
          <a:endParaRPr lang="en-US" b="0">
            <a:latin typeface="Arial" pitchFamily="34" charset="0"/>
            <a:cs typeface="Arial" pitchFamily="34" charset="0"/>
          </a:endParaRPr>
        </a:p>
      </dgm:t>
    </dgm:pt>
    <dgm:pt modelId="{AD8F72FB-77E8-4725-8006-6B0A1915F4CA}" type="sibTrans" cxnId="{BDCB8D8A-3FAA-4E0C-BD3A-BDDA3952B6C3}">
      <dgm:prSet/>
      <dgm:spPr/>
    </dgm:pt>
    <dgm:pt modelId="{AB38C900-585D-4823-9E6B-FD88EA701B60}">
      <dgm:prSet phldrT="[Text]" custT="1"/>
      <dgm:spPr/>
      <dgm:t>
        <a:bodyPr/>
        <a:lstStyle/>
        <a:p>
          <a:r>
            <a:rPr lang="en-US" sz="1200" b="0" dirty="0" smtClean="0">
              <a:latin typeface="Arial" pitchFamily="34" charset="0"/>
              <a:cs typeface="Arial" pitchFamily="34" charset="0"/>
            </a:rPr>
            <a:t>Administrator dates application, copies and deposits payment</a:t>
          </a:r>
          <a:endParaRPr lang="en-US" sz="1200" b="0" dirty="0">
            <a:latin typeface="Arial" pitchFamily="34" charset="0"/>
            <a:cs typeface="Arial" pitchFamily="34" charset="0"/>
          </a:endParaRPr>
        </a:p>
      </dgm:t>
    </dgm:pt>
    <dgm:pt modelId="{01E2EED7-26BA-4D25-B4B2-5DB05FAA9787}" type="parTrans" cxnId="{474B3EAE-65BD-4FB9-BC32-65D446622A38}">
      <dgm:prSet/>
      <dgm:spPr/>
      <dgm:t>
        <a:bodyPr/>
        <a:lstStyle/>
        <a:p>
          <a:endParaRPr lang="en-US" b="0">
            <a:latin typeface="Arial" pitchFamily="34" charset="0"/>
            <a:cs typeface="Arial" pitchFamily="34" charset="0"/>
          </a:endParaRPr>
        </a:p>
      </dgm:t>
    </dgm:pt>
    <dgm:pt modelId="{EB2EDF98-E704-4B82-B8F6-5EE6C2596B42}" type="sibTrans" cxnId="{474B3EAE-65BD-4FB9-BC32-65D446622A38}">
      <dgm:prSet/>
      <dgm:spPr/>
      <dgm:t>
        <a:bodyPr/>
        <a:lstStyle/>
        <a:p>
          <a:endParaRPr lang="en-US" b="0">
            <a:latin typeface="Arial" pitchFamily="34" charset="0"/>
            <a:cs typeface="Arial" pitchFamily="34" charset="0"/>
          </a:endParaRPr>
        </a:p>
      </dgm:t>
    </dgm:pt>
    <dgm:pt modelId="{5CC7215C-56F4-44A5-B262-DB5E9CBCC95A}">
      <dgm:prSet phldrT="[Text]" custT="1"/>
      <dgm:spPr/>
      <dgm:t>
        <a:bodyPr/>
        <a:lstStyle/>
        <a:p>
          <a:endParaRPr lang="en-US" sz="1000" b="0" dirty="0" smtClean="0">
            <a:latin typeface="Arial" pitchFamily="34" charset="0"/>
            <a:cs typeface="Arial" pitchFamily="34" charset="0"/>
          </a:endParaRPr>
        </a:p>
        <a:p>
          <a:r>
            <a:rPr lang="en-US" sz="1000" b="0" dirty="0" smtClean="0">
              <a:latin typeface="Arial" pitchFamily="34" charset="0"/>
              <a:cs typeface="Arial" pitchFamily="34" charset="0"/>
            </a:rPr>
            <a:t>Tax Collector</a:t>
          </a:r>
        </a:p>
        <a:p>
          <a:r>
            <a:rPr lang="en-US" sz="1000" b="0" dirty="0" smtClean="0">
              <a:latin typeface="Arial" pitchFamily="34" charset="0"/>
              <a:cs typeface="Arial" pitchFamily="34" charset="0"/>
            </a:rPr>
            <a:t>Building Inspector</a:t>
          </a:r>
        </a:p>
        <a:p>
          <a:r>
            <a:rPr lang="en-US" sz="1000" b="0" dirty="0" smtClean="0">
              <a:latin typeface="Arial" pitchFamily="34" charset="0"/>
              <a:cs typeface="Arial" pitchFamily="34" charset="0"/>
            </a:rPr>
            <a:t>Day 7</a:t>
          </a:r>
          <a:endParaRPr lang="en-US" sz="1000" b="0" dirty="0">
            <a:latin typeface="Arial" pitchFamily="34" charset="0"/>
            <a:cs typeface="Arial" pitchFamily="34" charset="0"/>
          </a:endParaRPr>
        </a:p>
      </dgm:t>
    </dgm:pt>
    <dgm:pt modelId="{DF8E8EEB-5063-40BA-B264-013581010920}" type="parTrans" cxnId="{FF979603-F62E-4DC2-BD7E-EDE76D380976}">
      <dgm:prSet/>
      <dgm:spPr/>
      <dgm:t>
        <a:bodyPr/>
        <a:lstStyle/>
        <a:p>
          <a:endParaRPr lang="en-US" b="0">
            <a:latin typeface="Arial" pitchFamily="34" charset="0"/>
            <a:cs typeface="Arial" pitchFamily="34" charset="0"/>
          </a:endParaRPr>
        </a:p>
      </dgm:t>
    </dgm:pt>
    <dgm:pt modelId="{C481020C-5F61-4C02-8DC4-6FC94C5C9BDD}" type="sibTrans" cxnId="{FF979603-F62E-4DC2-BD7E-EDE76D380976}">
      <dgm:prSet/>
      <dgm:spPr/>
    </dgm:pt>
    <dgm:pt modelId="{E2D63608-B319-4732-A4E1-F5977CB1A080}">
      <dgm:prSet phldrT="[Text]" custT="1"/>
      <dgm:spPr/>
      <dgm:t>
        <a:bodyPr/>
        <a:lstStyle/>
        <a:p>
          <a:r>
            <a:rPr lang="en-US" sz="1200" b="0" dirty="0" smtClean="0">
              <a:latin typeface="Arial" pitchFamily="34" charset="0"/>
              <a:cs typeface="Arial" pitchFamily="34" charset="0"/>
            </a:rPr>
            <a:t>Tax Collector emails Community Revitalization Committee 1) Current assessment value 2) Verification property is current on taxes 3) Last assessment date</a:t>
          </a:r>
          <a:endParaRPr lang="en-US" sz="1200" b="0" dirty="0">
            <a:latin typeface="Arial" pitchFamily="34" charset="0"/>
            <a:cs typeface="Arial" pitchFamily="34" charset="0"/>
          </a:endParaRPr>
        </a:p>
      </dgm:t>
    </dgm:pt>
    <dgm:pt modelId="{3AC19FE5-1D74-4A0B-863C-08B23D166947}" type="parTrans" cxnId="{132F529A-E5B6-4B6B-AD29-86CBF678674A}">
      <dgm:prSet/>
      <dgm:spPr/>
      <dgm:t>
        <a:bodyPr/>
        <a:lstStyle/>
        <a:p>
          <a:endParaRPr lang="en-US" b="0">
            <a:latin typeface="Arial" pitchFamily="34" charset="0"/>
            <a:cs typeface="Arial" pitchFamily="34" charset="0"/>
          </a:endParaRPr>
        </a:p>
      </dgm:t>
    </dgm:pt>
    <dgm:pt modelId="{BCBFF88A-3315-4910-B8CF-DD9B5748F44C}" type="sibTrans" cxnId="{132F529A-E5B6-4B6B-AD29-86CBF678674A}">
      <dgm:prSet/>
      <dgm:spPr/>
      <dgm:t>
        <a:bodyPr/>
        <a:lstStyle/>
        <a:p>
          <a:endParaRPr lang="en-US" b="0">
            <a:latin typeface="Arial" pitchFamily="34" charset="0"/>
            <a:cs typeface="Arial" pitchFamily="34" charset="0"/>
          </a:endParaRPr>
        </a:p>
      </dgm:t>
    </dgm:pt>
    <dgm:pt modelId="{B42BDA81-E12C-4ACE-B3FC-726F9E6F3A5B}">
      <dgm:prSet phldrT="[Text]" custT="1"/>
      <dgm:spPr/>
      <dgm:t>
        <a:bodyPr/>
        <a:lstStyle/>
        <a:p>
          <a:endParaRPr lang="en-US" sz="1000" b="0" dirty="0" smtClean="0">
            <a:latin typeface="Arial" pitchFamily="34" charset="0"/>
            <a:cs typeface="Arial" pitchFamily="34" charset="0"/>
          </a:endParaRPr>
        </a:p>
        <a:p>
          <a:r>
            <a:rPr lang="en-US" sz="1000" b="0" dirty="0" smtClean="0">
              <a:latin typeface="Arial" pitchFamily="34" charset="0"/>
              <a:cs typeface="Arial" pitchFamily="34" charset="0"/>
            </a:rPr>
            <a:t>Community Revitalization Committee</a:t>
          </a:r>
        </a:p>
        <a:p>
          <a:r>
            <a:rPr lang="en-US" sz="1000" b="0" dirty="0" smtClean="0">
              <a:latin typeface="Arial" pitchFamily="34" charset="0"/>
              <a:cs typeface="Arial" pitchFamily="34" charset="0"/>
            </a:rPr>
            <a:t>Day 14</a:t>
          </a:r>
          <a:endParaRPr lang="en-US" sz="1000" b="0" dirty="0">
            <a:latin typeface="Arial" pitchFamily="34" charset="0"/>
            <a:cs typeface="Arial" pitchFamily="34" charset="0"/>
          </a:endParaRPr>
        </a:p>
      </dgm:t>
    </dgm:pt>
    <dgm:pt modelId="{6945FB08-D21C-41DF-9AA5-F554D2FF244A}" type="parTrans" cxnId="{0347C088-3F18-44D3-86D4-12E8D3B1BC21}">
      <dgm:prSet/>
      <dgm:spPr/>
      <dgm:t>
        <a:bodyPr/>
        <a:lstStyle/>
        <a:p>
          <a:endParaRPr lang="en-US" b="0">
            <a:latin typeface="Arial" pitchFamily="34" charset="0"/>
            <a:cs typeface="Arial" pitchFamily="34" charset="0"/>
          </a:endParaRPr>
        </a:p>
      </dgm:t>
    </dgm:pt>
    <dgm:pt modelId="{AC0B7A77-9E79-4902-96E7-BF924B68998F}" type="sibTrans" cxnId="{0347C088-3F18-44D3-86D4-12E8D3B1BC21}">
      <dgm:prSet/>
      <dgm:spPr/>
    </dgm:pt>
    <dgm:pt modelId="{D9845F37-0317-47F6-8C72-0344C681A74C}">
      <dgm:prSet phldrT="[Text]" custT="1"/>
      <dgm:spPr/>
      <dgm:t>
        <a:bodyPr/>
        <a:lstStyle/>
        <a:p>
          <a:r>
            <a:rPr lang="en-US" sz="1200" b="0" dirty="0" smtClean="0">
              <a:latin typeface="Arial" pitchFamily="34" charset="0"/>
              <a:cs typeface="Arial" pitchFamily="34" charset="0"/>
            </a:rPr>
            <a:t>Evaluates application to determine whether application should be presented for a Public Hearing or rejected as incomplete or non-qualifying</a:t>
          </a:r>
          <a:endParaRPr lang="en-US" sz="1200" b="0" dirty="0">
            <a:latin typeface="Arial" pitchFamily="34" charset="0"/>
            <a:cs typeface="Arial" pitchFamily="34" charset="0"/>
          </a:endParaRPr>
        </a:p>
      </dgm:t>
    </dgm:pt>
    <dgm:pt modelId="{DE409D9F-37AE-4A84-B81B-B3DD92E205C3}" type="parTrans" cxnId="{8401444E-1F07-4511-A814-FE43A0BA5F95}">
      <dgm:prSet/>
      <dgm:spPr/>
      <dgm:t>
        <a:bodyPr/>
        <a:lstStyle/>
        <a:p>
          <a:endParaRPr lang="en-US" b="0">
            <a:latin typeface="Arial" pitchFamily="34" charset="0"/>
            <a:cs typeface="Arial" pitchFamily="34" charset="0"/>
          </a:endParaRPr>
        </a:p>
      </dgm:t>
    </dgm:pt>
    <dgm:pt modelId="{B2814970-DC14-4984-ABC5-69908651AF27}" type="sibTrans" cxnId="{8401444E-1F07-4511-A814-FE43A0BA5F95}">
      <dgm:prSet/>
      <dgm:spPr/>
      <dgm:t>
        <a:bodyPr/>
        <a:lstStyle/>
        <a:p>
          <a:endParaRPr lang="en-US" b="0">
            <a:latin typeface="Arial" pitchFamily="34" charset="0"/>
            <a:cs typeface="Arial" pitchFamily="34" charset="0"/>
          </a:endParaRPr>
        </a:p>
      </dgm:t>
    </dgm:pt>
    <dgm:pt modelId="{0886708F-6DED-4D61-974E-EC38D876D7AC}">
      <dgm:prSet phldrT="[Text]" custT="1"/>
      <dgm:spPr/>
      <dgm:t>
        <a:bodyPr/>
        <a:lstStyle/>
        <a:p>
          <a:r>
            <a:rPr lang="en-US" sz="1200" b="0" dirty="0" smtClean="0">
              <a:latin typeface="Arial" pitchFamily="34" charset="0"/>
              <a:cs typeface="Arial" pitchFamily="34" charset="0"/>
            </a:rPr>
            <a:t>Building Inspector emails Community Revitalization Committee  opinion on a review of the scope of work and budget estimate for reasonableness including assessment of energy efficiency initiatives</a:t>
          </a:r>
          <a:endParaRPr lang="en-US" sz="1200" b="0" dirty="0">
            <a:latin typeface="Arial" pitchFamily="34" charset="0"/>
            <a:cs typeface="Arial" pitchFamily="34" charset="0"/>
          </a:endParaRPr>
        </a:p>
      </dgm:t>
    </dgm:pt>
    <dgm:pt modelId="{E85B2487-DB1E-4603-A390-302ABB617F73}" type="parTrans" cxnId="{7E7B8E74-93A5-4687-9015-94C03829171D}">
      <dgm:prSet/>
      <dgm:spPr/>
      <dgm:t>
        <a:bodyPr/>
        <a:lstStyle/>
        <a:p>
          <a:endParaRPr lang="en-US" b="0">
            <a:latin typeface="Arial" pitchFamily="34" charset="0"/>
            <a:cs typeface="Arial" pitchFamily="34" charset="0"/>
          </a:endParaRPr>
        </a:p>
      </dgm:t>
    </dgm:pt>
    <dgm:pt modelId="{64B8785C-A756-4C56-90F4-FC3B02F0C64E}" type="sibTrans" cxnId="{7E7B8E74-93A5-4687-9015-94C03829171D}">
      <dgm:prSet/>
      <dgm:spPr/>
      <dgm:t>
        <a:bodyPr/>
        <a:lstStyle/>
        <a:p>
          <a:endParaRPr lang="en-US" b="0">
            <a:latin typeface="Arial" pitchFamily="34" charset="0"/>
            <a:cs typeface="Arial" pitchFamily="34" charset="0"/>
          </a:endParaRPr>
        </a:p>
      </dgm:t>
    </dgm:pt>
    <dgm:pt modelId="{BE80081D-5B74-478A-A4E5-3B79191876F0}">
      <dgm:prSet phldrT="[Text]" custT="1"/>
      <dgm:spPr/>
      <dgm:t>
        <a:bodyPr/>
        <a:lstStyle/>
        <a:p>
          <a:r>
            <a:rPr lang="en-US" sz="1200" b="0" dirty="0" smtClean="0">
              <a:latin typeface="Arial" pitchFamily="34" charset="0"/>
              <a:cs typeface="Arial" pitchFamily="34" charset="0"/>
            </a:rPr>
            <a:t>Scan and email application to Tax Collector, Building Inspector and Community Revitalization Committee Members</a:t>
          </a:r>
          <a:endParaRPr lang="en-US" sz="1200" b="0" dirty="0">
            <a:latin typeface="Arial" pitchFamily="34" charset="0"/>
            <a:cs typeface="Arial" pitchFamily="34" charset="0"/>
          </a:endParaRPr>
        </a:p>
      </dgm:t>
    </dgm:pt>
    <dgm:pt modelId="{7722BFD4-A0A1-48E9-9FBD-34E0B7BFC5EA}" type="parTrans" cxnId="{9B2D4B26-6F44-42E4-8B1E-37FCA69FDFB2}">
      <dgm:prSet/>
      <dgm:spPr/>
      <dgm:t>
        <a:bodyPr/>
        <a:lstStyle/>
        <a:p>
          <a:endParaRPr lang="en-US" b="0">
            <a:latin typeface="Arial" pitchFamily="34" charset="0"/>
            <a:cs typeface="Arial" pitchFamily="34" charset="0"/>
          </a:endParaRPr>
        </a:p>
      </dgm:t>
    </dgm:pt>
    <dgm:pt modelId="{6E5B3D3E-46ED-470A-A9B2-ACA01595EF6D}" type="sibTrans" cxnId="{9B2D4B26-6F44-42E4-8B1E-37FCA69FDFB2}">
      <dgm:prSet/>
      <dgm:spPr/>
      <dgm:t>
        <a:bodyPr/>
        <a:lstStyle/>
        <a:p>
          <a:endParaRPr lang="en-US" b="0">
            <a:latin typeface="Arial" pitchFamily="34" charset="0"/>
            <a:cs typeface="Arial" pitchFamily="34" charset="0"/>
          </a:endParaRPr>
        </a:p>
      </dgm:t>
    </dgm:pt>
    <dgm:pt modelId="{860F1857-E8CA-4C29-B8EC-44CB16CAF4BF}">
      <dgm:prSet custT="1"/>
      <dgm:spPr/>
      <dgm:t>
        <a:bodyPr/>
        <a:lstStyle/>
        <a:p>
          <a:r>
            <a:rPr lang="en-US" sz="1000" b="0" dirty="0" smtClean="0">
              <a:latin typeface="Arial" pitchFamily="34" charset="0"/>
              <a:cs typeface="Arial" pitchFamily="34" charset="0"/>
            </a:rPr>
            <a:t>Select Board</a:t>
          </a:r>
        </a:p>
        <a:p>
          <a:r>
            <a:rPr lang="en-US" sz="1000" b="0" dirty="0" smtClean="0">
              <a:latin typeface="Arial" pitchFamily="34" charset="0"/>
              <a:cs typeface="Arial" pitchFamily="34" charset="0"/>
            </a:rPr>
            <a:t>Day 21 - 28</a:t>
          </a:r>
          <a:endParaRPr lang="en-US" sz="1000" b="0" dirty="0">
            <a:latin typeface="Arial" pitchFamily="34" charset="0"/>
            <a:cs typeface="Arial" pitchFamily="34" charset="0"/>
          </a:endParaRPr>
        </a:p>
      </dgm:t>
    </dgm:pt>
    <dgm:pt modelId="{D3352AA2-E54F-4965-A1C7-34CB3A34A53D}" type="parTrans" cxnId="{896F88CE-EB08-4B4C-B7C5-1C4A86B8147D}">
      <dgm:prSet/>
      <dgm:spPr/>
      <dgm:t>
        <a:bodyPr/>
        <a:lstStyle/>
        <a:p>
          <a:endParaRPr lang="en-US" b="0">
            <a:latin typeface="Arial" pitchFamily="34" charset="0"/>
            <a:cs typeface="Arial" pitchFamily="34" charset="0"/>
          </a:endParaRPr>
        </a:p>
      </dgm:t>
    </dgm:pt>
    <dgm:pt modelId="{4197DBBC-54D5-40DB-8E06-A9EBA9B58914}" type="sibTrans" cxnId="{896F88CE-EB08-4B4C-B7C5-1C4A86B8147D}">
      <dgm:prSet/>
      <dgm:spPr/>
      <dgm:t>
        <a:bodyPr/>
        <a:lstStyle/>
        <a:p>
          <a:endParaRPr lang="en-US" b="0">
            <a:latin typeface="Arial" pitchFamily="34" charset="0"/>
            <a:cs typeface="Arial" pitchFamily="34" charset="0"/>
          </a:endParaRPr>
        </a:p>
      </dgm:t>
    </dgm:pt>
    <dgm:pt modelId="{667ABC6F-4032-47C3-9A18-4D6ED866FD74}">
      <dgm:prSet phldrT="[Text]" custT="1"/>
      <dgm:spPr/>
      <dgm:t>
        <a:bodyPr/>
        <a:lstStyle/>
        <a:p>
          <a:r>
            <a:rPr lang="en-US" sz="1200" b="0" dirty="0" smtClean="0">
              <a:latin typeface="Arial" pitchFamily="34" charset="0"/>
              <a:cs typeface="Arial" pitchFamily="34" charset="0"/>
            </a:rPr>
            <a:t>Contact Town Administrator for inclusion at next available Select Board Meeting</a:t>
          </a:r>
          <a:endParaRPr lang="en-US" sz="1200" b="0" dirty="0">
            <a:latin typeface="Arial" pitchFamily="34" charset="0"/>
            <a:cs typeface="Arial" pitchFamily="34" charset="0"/>
          </a:endParaRPr>
        </a:p>
      </dgm:t>
    </dgm:pt>
    <dgm:pt modelId="{D11EDFE7-31FD-4CE2-A65B-AE1AD2C098C6}" type="parTrans" cxnId="{942D805E-F393-4ED2-BAC0-E99028F06C4C}">
      <dgm:prSet/>
      <dgm:spPr/>
      <dgm:t>
        <a:bodyPr/>
        <a:lstStyle/>
        <a:p>
          <a:endParaRPr lang="en-US" b="0">
            <a:latin typeface="Arial" pitchFamily="34" charset="0"/>
            <a:cs typeface="Arial" pitchFamily="34" charset="0"/>
          </a:endParaRPr>
        </a:p>
      </dgm:t>
    </dgm:pt>
    <dgm:pt modelId="{FE1375FE-D932-4E11-9E0A-F98E13501CA6}" type="sibTrans" cxnId="{942D805E-F393-4ED2-BAC0-E99028F06C4C}">
      <dgm:prSet/>
      <dgm:spPr/>
      <dgm:t>
        <a:bodyPr/>
        <a:lstStyle/>
        <a:p>
          <a:endParaRPr lang="en-US" b="0">
            <a:latin typeface="Arial" pitchFamily="34" charset="0"/>
            <a:cs typeface="Arial" pitchFamily="34" charset="0"/>
          </a:endParaRPr>
        </a:p>
      </dgm:t>
    </dgm:pt>
    <dgm:pt modelId="{F85A594C-AAD3-4FF6-BCAA-DC5047309857}">
      <dgm:prSet custT="1"/>
      <dgm:spPr/>
      <dgm:t>
        <a:bodyPr/>
        <a:lstStyle/>
        <a:p>
          <a:r>
            <a:rPr lang="en-US" sz="1200" b="0" dirty="0" smtClean="0">
              <a:latin typeface="Arial" pitchFamily="34" charset="0"/>
              <a:cs typeface="Arial" pitchFamily="34" charset="0"/>
            </a:rPr>
            <a:t>Interested parties attend Select Board meeting to provide an overview of application, whether the Committee believes the application should be rejected or request a Public Hearing date</a:t>
          </a:r>
          <a:endParaRPr lang="en-US" sz="1200" b="0" dirty="0">
            <a:latin typeface="Arial" pitchFamily="34" charset="0"/>
            <a:cs typeface="Arial" pitchFamily="34" charset="0"/>
          </a:endParaRPr>
        </a:p>
      </dgm:t>
    </dgm:pt>
    <dgm:pt modelId="{4FD1D03D-170D-4211-AB9D-4BC285D6CFFD}" type="parTrans" cxnId="{8A62FF97-C84E-4906-A911-62EDFF0A4C80}">
      <dgm:prSet/>
      <dgm:spPr/>
      <dgm:t>
        <a:bodyPr/>
        <a:lstStyle/>
        <a:p>
          <a:endParaRPr lang="en-US" b="0">
            <a:latin typeface="Arial" pitchFamily="34" charset="0"/>
            <a:cs typeface="Arial" pitchFamily="34" charset="0"/>
          </a:endParaRPr>
        </a:p>
      </dgm:t>
    </dgm:pt>
    <dgm:pt modelId="{A31C25BC-4193-45FF-ADBB-C496E5014D10}" type="sibTrans" cxnId="{8A62FF97-C84E-4906-A911-62EDFF0A4C80}">
      <dgm:prSet/>
      <dgm:spPr/>
      <dgm:t>
        <a:bodyPr/>
        <a:lstStyle/>
        <a:p>
          <a:endParaRPr lang="en-US" b="0">
            <a:latin typeface="Arial" pitchFamily="34" charset="0"/>
            <a:cs typeface="Arial" pitchFamily="34" charset="0"/>
          </a:endParaRPr>
        </a:p>
      </dgm:t>
    </dgm:pt>
    <dgm:pt modelId="{1128237F-0A6E-4592-B30C-AB60C01D643F}">
      <dgm:prSet custT="1"/>
      <dgm:spPr/>
      <dgm:t>
        <a:bodyPr/>
        <a:lstStyle/>
        <a:p>
          <a:r>
            <a:rPr lang="en-US" sz="1200" b="0" dirty="0" smtClean="0">
              <a:latin typeface="Arial" pitchFamily="34" charset="0"/>
              <a:cs typeface="Arial" pitchFamily="34" charset="0"/>
            </a:rPr>
            <a:t>Town Administrator will schedule and notice a Public Hearing if appropriate within 14 days</a:t>
          </a:r>
          <a:endParaRPr lang="en-US" sz="1200" b="0" dirty="0">
            <a:latin typeface="Arial" pitchFamily="34" charset="0"/>
            <a:cs typeface="Arial" pitchFamily="34" charset="0"/>
          </a:endParaRPr>
        </a:p>
      </dgm:t>
    </dgm:pt>
    <dgm:pt modelId="{EDBA978E-33B4-4A03-9852-AC82F5FE15C0}" type="parTrans" cxnId="{CE7F41AE-F821-410A-A8D5-BD290A784253}">
      <dgm:prSet/>
      <dgm:spPr/>
      <dgm:t>
        <a:bodyPr/>
        <a:lstStyle/>
        <a:p>
          <a:endParaRPr lang="en-US" b="0">
            <a:latin typeface="Arial" pitchFamily="34" charset="0"/>
            <a:cs typeface="Arial" pitchFamily="34" charset="0"/>
          </a:endParaRPr>
        </a:p>
      </dgm:t>
    </dgm:pt>
    <dgm:pt modelId="{9151EA81-E7CF-4341-81A9-3361CCF03690}" type="sibTrans" cxnId="{CE7F41AE-F821-410A-A8D5-BD290A784253}">
      <dgm:prSet/>
      <dgm:spPr/>
      <dgm:t>
        <a:bodyPr/>
        <a:lstStyle/>
        <a:p>
          <a:endParaRPr lang="en-US" b="0">
            <a:latin typeface="Arial" pitchFamily="34" charset="0"/>
            <a:cs typeface="Arial" pitchFamily="34" charset="0"/>
          </a:endParaRPr>
        </a:p>
      </dgm:t>
    </dgm:pt>
    <dgm:pt modelId="{E3B998B2-67A8-4076-937A-13E9B31FB4F2}">
      <dgm:prSet custT="1"/>
      <dgm:spPr/>
      <dgm:t>
        <a:bodyPr/>
        <a:lstStyle/>
        <a:p>
          <a:r>
            <a:rPr lang="en-US" sz="1200" b="0" dirty="0" smtClean="0">
              <a:latin typeface="Arial" pitchFamily="34" charset="0"/>
              <a:cs typeface="Arial" pitchFamily="34" charset="0"/>
            </a:rPr>
            <a:t>Committee will send rejection notice if appropriate and is responsible to file and retain records and application  </a:t>
          </a:r>
          <a:endParaRPr lang="en-US" sz="1200" b="0" dirty="0">
            <a:latin typeface="Arial" pitchFamily="34" charset="0"/>
            <a:cs typeface="Arial" pitchFamily="34" charset="0"/>
          </a:endParaRPr>
        </a:p>
      </dgm:t>
    </dgm:pt>
    <dgm:pt modelId="{B34A210B-67C5-4042-8E0E-B2A683508AE9}" type="parTrans" cxnId="{3D5B5ABB-5802-457F-8A96-B0BEE17F20CF}">
      <dgm:prSet/>
      <dgm:spPr/>
      <dgm:t>
        <a:bodyPr/>
        <a:lstStyle/>
        <a:p>
          <a:endParaRPr lang="en-US" b="0">
            <a:latin typeface="Arial" pitchFamily="34" charset="0"/>
            <a:cs typeface="Arial" pitchFamily="34" charset="0"/>
          </a:endParaRPr>
        </a:p>
      </dgm:t>
    </dgm:pt>
    <dgm:pt modelId="{44E32C17-9B85-46C1-BEE4-29096055AC7F}" type="sibTrans" cxnId="{3D5B5ABB-5802-457F-8A96-B0BEE17F20CF}">
      <dgm:prSet/>
      <dgm:spPr/>
      <dgm:t>
        <a:bodyPr/>
        <a:lstStyle/>
        <a:p>
          <a:endParaRPr lang="en-US" b="0">
            <a:latin typeface="Arial" pitchFamily="34" charset="0"/>
            <a:cs typeface="Arial" pitchFamily="34" charset="0"/>
          </a:endParaRPr>
        </a:p>
      </dgm:t>
    </dgm:pt>
    <dgm:pt modelId="{42C86B1B-2880-482D-BA3F-09CA51050B10}">
      <dgm:prSet phldrT="[Text]" custT="1"/>
      <dgm:spPr/>
      <dgm:t>
        <a:bodyPr/>
        <a:lstStyle/>
        <a:p>
          <a:r>
            <a:rPr lang="en-US" sz="1200" b="0" dirty="0" smtClean="0">
              <a:latin typeface="Arial" pitchFamily="34" charset="0"/>
              <a:cs typeface="Arial" pitchFamily="34" charset="0"/>
            </a:rPr>
            <a:t>Evaluate whether project is inline with Planning &amp; Zoning Regulations</a:t>
          </a:r>
          <a:endParaRPr lang="en-US" sz="1200" b="0" dirty="0">
            <a:latin typeface="Arial" pitchFamily="34" charset="0"/>
            <a:cs typeface="Arial" pitchFamily="34" charset="0"/>
          </a:endParaRPr>
        </a:p>
      </dgm:t>
    </dgm:pt>
    <dgm:pt modelId="{5B768B04-12A2-43D2-BB74-5A84B65816C4}" type="parTrans" cxnId="{DD2BEACC-D052-4171-A076-EBA033A4FFA1}">
      <dgm:prSet/>
      <dgm:spPr/>
      <dgm:t>
        <a:bodyPr/>
        <a:lstStyle/>
        <a:p>
          <a:endParaRPr lang="en-US" b="0">
            <a:latin typeface="Arial" pitchFamily="34" charset="0"/>
            <a:cs typeface="Arial" pitchFamily="34" charset="0"/>
          </a:endParaRPr>
        </a:p>
      </dgm:t>
    </dgm:pt>
    <dgm:pt modelId="{D9B3A181-E74F-43E2-9E43-149F18185AFC}" type="sibTrans" cxnId="{DD2BEACC-D052-4171-A076-EBA033A4FFA1}">
      <dgm:prSet/>
      <dgm:spPr/>
      <dgm:t>
        <a:bodyPr/>
        <a:lstStyle/>
        <a:p>
          <a:endParaRPr lang="en-US" b="0">
            <a:latin typeface="Arial" pitchFamily="34" charset="0"/>
            <a:cs typeface="Arial" pitchFamily="34" charset="0"/>
          </a:endParaRPr>
        </a:p>
      </dgm:t>
    </dgm:pt>
    <dgm:pt modelId="{3EE66191-4A8C-4FAA-B274-DD3A9AB1FDED}">
      <dgm:prSet phldrT="[Text]" custT="1"/>
      <dgm:spPr/>
      <dgm:t>
        <a:bodyPr/>
        <a:lstStyle/>
        <a:p>
          <a:r>
            <a:rPr lang="en-US" sz="1200" b="0" dirty="0" smtClean="0">
              <a:latin typeface="Arial" pitchFamily="34" charset="0"/>
              <a:cs typeface="Arial" pitchFamily="34" charset="0"/>
            </a:rPr>
            <a:t>Applicant submits application &amp; non-refundable $50.00 application fee </a:t>
          </a:r>
          <a:endParaRPr lang="en-US" sz="1200" b="0" dirty="0">
            <a:latin typeface="Arial" pitchFamily="34" charset="0"/>
            <a:cs typeface="Arial" pitchFamily="34" charset="0"/>
          </a:endParaRPr>
        </a:p>
      </dgm:t>
    </dgm:pt>
    <dgm:pt modelId="{BB406AE3-53CC-4779-8C3B-F926356DEA70}" type="parTrans" cxnId="{280AEBE1-8146-4411-ABA6-ACC80D8E52BB}">
      <dgm:prSet/>
      <dgm:spPr/>
      <dgm:t>
        <a:bodyPr/>
        <a:lstStyle/>
        <a:p>
          <a:endParaRPr lang="en-US" b="0">
            <a:latin typeface="Arial" pitchFamily="34" charset="0"/>
            <a:cs typeface="Arial" pitchFamily="34" charset="0"/>
          </a:endParaRPr>
        </a:p>
      </dgm:t>
    </dgm:pt>
    <dgm:pt modelId="{97436DB6-6161-46E6-89F9-47498D71ECF0}" type="sibTrans" cxnId="{280AEBE1-8146-4411-ABA6-ACC80D8E52BB}">
      <dgm:prSet/>
      <dgm:spPr/>
      <dgm:t>
        <a:bodyPr/>
        <a:lstStyle/>
        <a:p>
          <a:endParaRPr lang="en-US" b="0">
            <a:latin typeface="Arial" pitchFamily="34" charset="0"/>
            <a:cs typeface="Arial" pitchFamily="34" charset="0"/>
          </a:endParaRPr>
        </a:p>
      </dgm:t>
    </dgm:pt>
    <dgm:pt modelId="{9C9FE145-54C1-4E2D-A1B7-EE8EB16CDF83}" type="pres">
      <dgm:prSet presAssocID="{D667C6F6-E7CB-448D-A787-8331B29CE090}" presName="linearFlow" presStyleCnt="0">
        <dgm:presLayoutVars>
          <dgm:dir/>
          <dgm:animLvl val="lvl"/>
          <dgm:resizeHandles val="exact"/>
        </dgm:presLayoutVars>
      </dgm:prSet>
      <dgm:spPr/>
      <dgm:t>
        <a:bodyPr/>
        <a:lstStyle/>
        <a:p>
          <a:endParaRPr lang="en-US"/>
        </a:p>
      </dgm:t>
    </dgm:pt>
    <dgm:pt modelId="{9B701701-C924-45B1-ADDB-432C91015187}" type="pres">
      <dgm:prSet presAssocID="{006491E3-5D95-4C78-BDBD-2A1207E67E03}" presName="composite" presStyleCnt="0"/>
      <dgm:spPr/>
    </dgm:pt>
    <dgm:pt modelId="{D4F4EC8D-8C7B-4388-A940-EE23DCB0FA65}" type="pres">
      <dgm:prSet presAssocID="{006491E3-5D95-4C78-BDBD-2A1207E67E03}" presName="parentText" presStyleLbl="alignNode1" presStyleIdx="0" presStyleCnt="4">
        <dgm:presLayoutVars>
          <dgm:chMax val="1"/>
          <dgm:bulletEnabled val="1"/>
        </dgm:presLayoutVars>
      </dgm:prSet>
      <dgm:spPr/>
      <dgm:t>
        <a:bodyPr/>
        <a:lstStyle/>
        <a:p>
          <a:endParaRPr lang="en-US"/>
        </a:p>
      </dgm:t>
    </dgm:pt>
    <dgm:pt modelId="{C79F7943-31DB-4801-821F-B18AFC0C5AEA}" type="pres">
      <dgm:prSet presAssocID="{006491E3-5D95-4C78-BDBD-2A1207E67E03}" presName="descendantText" presStyleLbl="alignAcc1" presStyleIdx="0" presStyleCnt="4">
        <dgm:presLayoutVars>
          <dgm:bulletEnabled val="1"/>
        </dgm:presLayoutVars>
      </dgm:prSet>
      <dgm:spPr/>
      <dgm:t>
        <a:bodyPr/>
        <a:lstStyle/>
        <a:p>
          <a:endParaRPr lang="en-US"/>
        </a:p>
      </dgm:t>
    </dgm:pt>
    <dgm:pt modelId="{3835A5F7-FD14-4A8A-A7AF-F08E7E472A3F}" type="pres">
      <dgm:prSet presAssocID="{AD8F72FB-77E8-4725-8006-6B0A1915F4CA}" presName="sp" presStyleCnt="0"/>
      <dgm:spPr/>
    </dgm:pt>
    <dgm:pt modelId="{60B4F2C0-FD32-4A5D-A6E2-E2F1FCFBE846}" type="pres">
      <dgm:prSet presAssocID="{5CC7215C-56F4-44A5-B262-DB5E9CBCC95A}" presName="composite" presStyleCnt="0"/>
      <dgm:spPr/>
    </dgm:pt>
    <dgm:pt modelId="{FC95DD4C-C952-4AA3-A17C-155701813BAA}" type="pres">
      <dgm:prSet presAssocID="{5CC7215C-56F4-44A5-B262-DB5E9CBCC95A}" presName="parentText" presStyleLbl="alignNode1" presStyleIdx="1" presStyleCnt="4">
        <dgm:presLayoutVars>
          <dgm:chMax val="1"/>
          <dgm:bulletEnabled val="1"/>
        </dgm:presLayoutVars>
      </dgm:prSet>
      <dgm:spPr/>
      <dgm:t>
        <a:bodyPr/>
        <a:lstStyle/>
        <a:p>
          <a:endParaRPr lang="en-US"/>
        </a:p>
      </dgm:t>
    </dgm:pt>
    <dgm:pt modelId="{E48EAD98-A5D8-43C1-971C-326A02591BAB}" type="pres">
      <dgm:prSet presAssocID="{5CC7215C-56F4-44A5-B262-DB5E9CBCC95A}" presName="descendantText" presStyleLbl="alignAcc1" presStyleIdx="1" presStyleCnt="4">
        <dgm:presLayoutVars>
          <dgm:bulletEnabled val="1"/>
        </dgm:presLayoutVars>
      </dgm:prSet>
      <dgm:spPr/>
      <dgm:t>
        <a:bodyPr/>
        <a:lstStyle/>
        <a:p>
          <a:endParaRPr lang="en-US"/>
        </a:p>
      </dgm:t>
    </dgm:pt>
    <dgm:pt modelId="{F0761BED-4B30-47A7-B28D-0958A38E93A8}" type="pres">
      <dgm:prSet presAssocID="{C481020C-5F61-4C02-8DC4-6FC94C5C9BDD}" presName="sp" presStyleCnt="0"/>
      <dgm:spPr/>
    </dgm:pt>
    <dgm:pt modelId="{93A7C5BD-6AE2-4E3D-B0C5-21704CD854F9}" type="pres">
      <dgm:prSet presAssocID="{B42BDA81-E12C-4ACE-B3FC-726F9E6F3A5B}" presName="composite" presStyleCnt="0"/>
      <dgm:spPr/>
    </dgm:pt>
    <dgm:pt modelId="{66739BDE-05AA-41E5-8D41-328217FBB3B5}" type="pres">
      <dgm:prSet presAssocID="{B42BDA81-E12C-4ACE-B3FC-726F9E6F3A5B}" presName="parentText" presStyleLbl="alignNode1" presStyleIdx="2" presStyleCnt="4">
        <dgm:presLayoutVars>
          <dgm:chMax val="1"/>
          <dgm:bulletEnabled val="1"/>
        </dgm:presLayoutVars>
      </dgm:prSet>
      <dgm:spPr/>
      <dgm:t>
        <a:bodyPr/>
        <a:lstStyle/>
        <a:p>
          <a:endParaRPr lang="en-US"/>
        </a:p>
      </dgm:t>
    </dgm:pt>
    <dgm:pt modelId="{6F485D33-8C12-479A-BCDF-5ABA4D07B76A}" type="pres">
      <dgm:prSet presAssocID="{B42BDA81-E12C-4ACE-B3FC-726F9E6F3A5B}" presName="descendantText" presStyleLbl="alignAcc1" presStyleIdx="2" presStyleCnt="4">
        <dgm:presLayoutVars>
          <dgm:bulletEnabled val="1"/>
        </dgm:presLayoutVars>
      </dgm:prSet>
      <dgm:spPr/>
      <dgm:t>
        <a:bodyPr/>
        <a:lstStyle/>
        <a:p>
          <a:endParaRPr lang="en-US"/>
        </a:p>
      </dgm:t>
    </dgm:pt>
    <dgm:pt modelId="{C53C1B86-003A-44E1-B789-3F8BDDE4AA8F}" type="pres">
      <dgm:prSet presAssocID="{AC0B7A77-9E79-4902-96E7-BF924B68998F}" presName="sp" presStyleCnt="0"/>
      <dgm:spPr/>
    </dgm:pt>
    <dgm:pt modelId="{A83F5DEC-0E06-408C-9E49-228A75D99755}" type="pres">
      <dgm:prSet presAssocID="{860F1857-E8CA-4C29-B8EC-44CB16CAF4BF}" presName="composite" presStyleCnt="0"/>
      <dgm:spPr/>
    </dgm:pt>
    <dgm:pt modelId="{7AF800A8-A617-4185-9D56-830655122F84}" type="pres">
      <dgm:prSet presAssocID="{860F1857-E8CA-4C29-B8EC-44CB16CAF4BF}" presName="parentText" presStyleLbl="alignNode1" presStyleIdx="3" presStyleCnt="4">
        <dgm:presLayoutVars>
          <dgm:chMax val="1"/>
          <dgm:bulletEnabled val="1"/>
        </dgm:presLayoutVars>
      </dgm:prSet>
      <dgm:spPr/>
      <dgm:t>
        <a:bodyPr/>
        <a:lstStyle/>
        <a:p>
          <a:endParaRPr lang="en-US"/>
        </a:p>
      </dgm:t>
    </dgm:pt>
    <dgm:pt modelId="{600C6AFB-768E-49B5-A033-83D29ED16BF7}" type="pres">
      <dgm:prSet presAssocID="{860F1857-E8CA-4C29-B8EC-44CB16CAF4BF}" presName="descendantText" presStyleLbl="alignAcc1" presStyleIdx="3" presStyleCnt="4">
        <dgm:presLayoutVars>
          <dgm:bulletEnabled val="1"/>
        </dgm:presLayoutVars>
      </dgm:prSet>
      <dgm:spPr/>
      <dgm:t>
        <a:bodyPr/>
        <a:lstStyle/>
        <a:p>
          <a:endParaRPr lang="en-US"/>
        </a:p>
      </dgm:t>
    </dgm:pt>
  </dgm:ptLst>
  <dgm:cxnLst>
    <dgm:cxn modelId="{474B3EAE-65BD-4FB9-BC32-65D446622A38}" srcId="{006491E3-5D95-4C78-BDBD-2A1207E67E03}" destId="{AB38C900-585D-4823-9E6B-FD88EA701B60}" srcOrd="1" destOrd="0" parTransId="{01E2EED7-26BA-4D25-B4B2-5DB05FAA9787}" sibTransId="{EB2EDF98-E704-4B82-B8F6-5EE6C2596B42}"/>
    <dgm:cxn modelId="{FB400D72-45AD-433C-BBC5-CB84BBFD76BF}" type="presOf" srcId="{0886708F-6DED-4D61-974E-EC38D876D7AC}" destId="{E48EAD98-A5D8-43C1-971C-326A02591BAB}" srcOrd="0" destOrd="1" presId="urn:microsoft.com/office/officeart/2005/8/layout/chevron2"/>
    <dgm:cxn modelId="{942D805E-F393-4ED2-BAC0-E99028F06C4C}" srcId="{B42BDA81-E12C-4ACE-B3FC-726F9E6F3A5B}" destId="{667ABC6F-4032-47C3-9A18-4D6ED866FD74}" srcOrd="2" destOrd="0" parTransId="{D11EDFE7-31FD-4CE2-A65B-AE1AD2C098C6}" sibTransId="{FE1375FE-D932-4E11-9E0A-F98E13501CA6}"/>
    <dgm:cxn modelId="{DD2BEACC-D052-4171-A076-EBA033A4FFA1}" srcId="{B42BDA81-E12C-4ACE-B3FC-726F9E6F3A5B}" destId="{42C86B1B-2880-482D-BA3F-09CA51050B10}" srcOrd="1" destOrd="0" parTransId="{5B768B04-12A2-43D2-BB74-5A84B65816C4}" sibTransId="{D9B3A181-E74F-43E2-9E43-149F18185AFC}"/>
    <dgm:cxn modelId="{CE7F41AE-F821-410A-A8D5-BD290A784253}" srcId="{860F1857-E8CA-4C29-B8EC-44CB16CAF4BF}" destId="{1128237F-0A6E-4592-B30C-AB60C01D643F}" srcOrd="1" destOrd="0" parTransId="{EDBA978E-33B4-4A03-9852-AC82F5FE15C0}" sibTransId="{9151EA81-E7CF-4341-81A9-3361CCF03690}"/>
    <dgm:cxn modelId="{4A87E748-32AE-4CF3-BFF4-3D6FF5ABD23D}" type="presOf" srcId="{667ABC6F-4032-47C3-9A18-4D6ED866FD74}" destId="{6F485D33-8C12-479A-BCDF-5ABA4D07B76A}" srcOrd="0" destOrd="2" presId="urn:microsoft.com/office/officeart/2005/8/layout/chevron2"/>
    <dgm:cxn modelId="{3D5B5ABB-5802-457F-8A96-B0BEE17F20CF}" srcId="{860F1857-E8CA-4C29-B8EC-44CB16CAF4BF}" destId="{E3B998B2-67A8-4076-937A-13E9B31FB4F2}" srcOrd="2" destOrd="0" parTransId="{B34A210B-67C5-4042-8E0E-B2A683508AE9}" sibTransId="{44E32C17-9B85-46C1-BEE4-29096055AC7F}"/>
    <dgm:cxn modelId="{AEF60985-2673-4977-8752-3990669505D3}" type="presOf" srcId="{3EE66191-4A8C-4FAA-B274-DD3A9AB1FDED}" destId="{C79F7943-31DB-4801-821F-B18AFC0C5AEA}" srcOrd="0" destOrd="0" presId="urn:microsoft.com/office/officeart/2005/8/layout/chevron2"/>
    <dgm:cxn modelId="{6245F57E-5A90-463D-A6CB-140B8E821E02}" type="presOf" srcId="{E3B998B2-67A8-4076-937A-13E9B31FB4F2}" destId="{600C6AFB-768E-49B5-A033-83D29ED16BF7}" srcOrd="0" destOrd="2" presId="urn:microsoft.com/office/officeart/2005/8/layout/chevron2"/>
    <dgm:cxn modelId="{896F88CE-EB08-4B4C-B7C5-1C4A86B8147D}" srcId="{D667C6F6-E7CB-448D-A787-8331B29CE090}" destId="{860F1857-E8CA-4C29-B8EC-44CB16CAF4BF}" srcOrd="3" destOrd="0" parTransId="{D3352AA2-E54F-4965-A1C7-34CB3A34A53D}" sibTransId="{4197DBBC-54D5-40DB-8E06-A9EBA9B58914}"/>
    <dgm:cxn modelId="{F0551C6B-2190-4ADD-BB07-24213C596EC1}" type="presOf" srcId="{1128237F-0A6E-4592-B30C-AB60C01D643F}" destId="{600C6AFB-768E-49B5-A033-83D29ED16BF7}" srcOrd="0" destOrd="1" presId="urn:microsoft.com/office/officeart/2005/8/layout/chevron2"/>
    <dgm:cxn modelId="{8401444E-1F07-4511-A814-FE43A0BA5F95}" srcId="{B42BDA81-E12C-4ACE-B3FC-726F9E6F3A5B}" destId="{D9845F37-0317-47F6-8C72-0344C681A74C}" srcOrd="0" destOrd="0" parTransId="{DE409D9F-37AE-4A84-B81B-B3DD92E205C3}" sibTransId="{B2814970-DC14-4984-ABC5-69908651AF27}"/>
    <dgm:cxn modelId="{9B2D4B26-6F44-42E4-8B1E-37FCA69FDFB2}" srcId="{006491E3-5D95-4C78-BDBD-2A1207E67E03}" destId="{BE80081D-5B74-478A-A4E5-3B79191876F0}" srcOrd="2" destOrd="0" parTransId="{7722BFD4-A0A1-48E9-9FBD-34E0B7BFC5EA}" sibTransId="{6E5B3D3E-46ED-470A-A9B2-ACA01595EF6D}"/>
    <dgm:cxn modelId="{FF979603-F62E-4DC2-BD7E-EDE76D380976}" srcId="{D667C6F6-E7CB-448D-A787-8331B29CE090}" destId="{5CC7215C-56F4-44A5-B262-DB5E9CBCC95A}" srcOrd="1" destOrd="0" parTransId="{DF8E8EEB-5063-40BA-B264-013581010920}" sibTransId="{C481020C-5F61-4C02-8DC4-6FC94C5C9BDD}"/>
    <dgm:cxn modelId="{0347C088-3F18-44D3-86D4-12E8D3B1BC21}" srcId="{D667C6F6-E7CB-448D-A787-8331B29CE090}" destId="{B42BDA81-E12C-4ACE-B3FC-726F9E6F3A5B}" srcOrd="2" destOrd="0" parTransId="{6945FB08-D21C-41DF-9AA5-F554D2FF244A}" sibTransId="{AC0B7A77-9E79-4902-96E7-BF924B68998F}"/>
    <dgm:cxn modelId="{E349C976-F2D3-42BA-8F94-163BF5DD628A}" type="presOf" srcId="{BE80081D-5B74-478A-A4E5-3B79191876F0}" destId="{C79F7943-31DB-4801-821F-B18AFC0C5AEA}" srcOrd="0" destOrd="2" presId="urn:microsoft.com/office/officeart/2005/8/layout/chevron2"/>
    <dgm:cxn modelId="{E6F65556-F558-46CE-A666-4AF10A499FBD}" type="presOf" srcId="{E2D63608-B319-4732-A4E1-F5977CB1A080}" destId="{E48EAD98-A5D8-43C1-971C-326A02591BAB}" srcOrd="0" destOrd="0" presId="urn:microsoft.com/office/officeart/2005/8/layout/chevron2"/>
    <dgm:cxn modelId="{6596A9A8-2FCA-4FD0-B6CA-4A070FB03B43}" type="presOf" srcId="{D9845F37-0317-47F6-8C72-0344C681A74C}" destId="{6F485D33-8C12-479A-BCDF-5ABA4D07B76A}" srcOrd="0" destOrd="0" presId="urn:microsoft.com/office/officeart/2005/8/layout/chevron2"/>
    <dgm:cxn modelId="{1FD99EC0-B5BC-468C-87F2-D176409ABE25}" type="presOf" srcId="{F85A594C-AAD3-4FF6-BCAA-DC5047309857}" destId="{600C6AFB-768E-49B5-A033-83D29ED16BF7}" srcOrd="0" destOrd="0" presId="urn:microsoft.com/office/officeart/2005/8/layout/chevron2"/>
    <dgm:cxn modelId="{8B81B073-8366-4C6B-8106-023BB2649A0C}" type="presOf" srcId="{B42BDA81-E12C-4ACE-B3FC-726F9E6F3A5B}" destId="{66739BDE-05AA-41E5-8D41-328217FBB3B5}" srcOrd="0" destOrd="0" presId="urn:microsoft.com/office/officeart/2005/8/layout/chevron2"/>
    <dgm:cxn modelId="{7E7B8E74-93A5-4687-9015-94C03829171D}" srcId="{5CC7215C-56F4-44A5-B262-DB5E9CBCC95A}" destId="{0886708F-6DED-4D61-974E-EC38D876D7AC}" srcOrd="1" destOrd="0" parTransId="{E85B2487-DB1E-4603-A390-302ABB617F73}" sibTransId="{64B8785C-A756-4C56-90F4-FC3B02F0C64E}"/>
    <dgm:cxn modelId="{BDCB8D8A-3FAA-4E0C-BD3A-BDDA3952B6C3}" srcId="{D667C6F6-E7CB-448D-A787-8331B29CE090}" destId="{006491E3-5D95-4C78-BDBD-2A1207E67E03}" srcOrd="0" destOrd="0" parTransId="{C735CC8E-BB25-4952-B0DB-E08603AC62CD}" sibTransId="{AD8F72FB-77E8-4725-8006-6B0A1915F4CA}"/>
    <dgm:cxn modelId="{1C835327-0177-46F4-AD3B-BD050C5AFF3E}" type="presOf" srcId="{5CC7215C-56F4-44A5-B262-DB5E9CBCC95A}" destId="{FC95DD4C-C952-4AA3-A17C-155701813BAA}" srcOrd="0" destOrd="0" presId="urn:microsoft.com/office/officeart/2005/8/layout/chevron2"/>
    <dgm:cxn modelId="{C41AC3AC-6387-4FC2-9EE6-F8EDC4733289}" type="presOf" srcId="{AB38C900-585D-4823-9E6B-FD88EA701B60}" destId="{C79F7943-31DB-4801-821F-B18AFC0C5AEA}" srcOrd="0" destOrd="1" presId="urn:microsoft.com/office/officeart/2005/8/layout/chevron2"/>
    <dgm:cxn modelId="{8A62FF97-C84E-4906-A911-62EDFF0A4C80}" srcId="{860F1857-E8CA-4C29-B8EC-44CB16CAF4BF}" destId="{F85A594C-AAD3-4FF6-BCAA-DC5047309857}" srcOrd="0" destOrd="0" parTransId="{4FD1D03D-170D-4211-AB9D-4BC285D6CFFD}" sibTransId="{A31C25BC-4193-45FF-ADBB-C496E5014D10}"/>
    <dgm:cxn modelId="{132F529A-E5B6-4B6B-AD29-86CBF678674A}" srcId="{5CC7215C-56F4-44A5-B262-DB5E9CBCC95A}" destId="{E2D63608-B319-4732-A4E1-F5977CB1A080}" srcOrd="0" destOrd="0" parTransId="{3AC19FE5-1D74-4A0B-863C-08B23D166947}" sibTransId="{BCBFF88A-3315-4910-B8CF-DD9B5748F44C}"/>
    <dgm:cxn modelId="{280AEBE1-8146-4411-ABA6-ACC80D8E52BB}" srcId="{006491E3-5D95-4C78-BDBD-2A1207E67E03}" destId="{3EE66191-4A8C-4FAA-B274-DD3A9AB1FDED}" srcOrd="0" destOrd="0" parTransId="{BB406AE3-53CC-4779-8C3B-F926356DEA70}" sibTransId="{97436DB6-6161-46E6-89F9-47498D71ECF0}"/>
    <dgm:cxn modelId="{5644969E-E06A-4654-B8C5-72A09321BC21}" type="presOf" srcId="{006491E3-5D95-4C78-BDBD-2A1207E67E03}" destId="{D4F4EC8D-8C7B-4388-A940-EE23DCB0FA65}" srcOrd="0" destOrd="0" presId="urn:microsoft.com/office/officeart/2005/8/layout/chevron2"/>
    <dgm:cxn modelId="{2FF4F358-6033-4DE0-A89D-1CE552ED341C}" type="presOf" srcId="{D667C6F6-E7CB-448D-A787-8331B29CE090}" destId="{9C9FE145-54C1-4E2D-A1B7-EE8EB16CDF83}" srcOrd="0" destOrd="0" presId="urn:microsoft.com/office/officeart/2005/8/layout/chevron2"/>
    <dgm:cxn modelId="{7A40C4DD-0CF1-48F9-9C2F-E44C4D6BEC5D}" type="presOf" srcId="{860F1857-E8CA-4C29-B8EC-44CB16CAF4BF}" destId="{7AF800A8-A617-4185-9D56-830655122F84}" srcOrd="0" destOrd="0" presId="urn:microsoft.com/office/officeart/2005/8/layout/chevron2"/>
    <dgm:cxn modelId="{C17120D6-3A0C-47EE-AC9A-332F85F7D150}" type="presOf" srcId="{42C86B1B-2880-482D-BA3F-09CA51050B10}" destId="{6F485D33-8C12-479A-BCDF-5ABA4D07B76A}" srcOrd="0" destOrd="1" presId="urn:microsoft.com/office/officeart/2005/8/layout/chevron2"/>
    <dgm:cxn modelId="{2D020F0C-0A41-444B-B54C-6CF5A7B400C4}" type="presParOf" srcId="{9C9FE145-54C1-4E2D-A1B7-EE8EB16CDF83}" destId="{9B701701-C924-45B1-ADDB-432C91015187}" srcOrd="0" destOrd="0" presId="urn:microsoft.com/office/officeart/2005/8/layout/chevron2"/>
    <dgm:cxn modelId="{2BAD962F-3744-4F7C-8E36-FFD50C3BF011}" type="presParOf" srcId="{9B701701-C924-45B1-ADDB-432C91015187}" destId="{D4F4EC8D-8C7B-4388-A940-EE23DCB0FA65}" srcOrd="0" destOrd="0" presId="urn:microsoft.com/office/officeart/2005/8/layout/chevron2"/>
    <dgm:cxn modelId="{3003ADEA-2613-4B2C-AAEF-BD58C47E5A84}" type="presParOf" srcId="{9B701701-C924-45B1-ADDB-432C91015187}" destId="{C79F7943-31DB-4801-821F-B18AFC0C5AEA}" srcOrd="1" destOrd="0" presId="urn:microsoft.com/office/officeart/2005/8/layout/chevron2"/>
    <dgm:cxn modelId="{D0DC1FF6-B47D-49F3-B090-E6C1CB9C10BB}" type="presParOf" srcId="{9C9FE145-54C1-4E2D-A1B7-EE8EB16CDF83}" destId="{3835A5F7-FD14-4A8A-A7AF-F08E7E472A3F}" srcOrd="1" destOrd="0" presId="urn:microsoft.com/office/officeart/2005/8/layout/chevron2"/>
    <dgm:cxn modelId="{6C007F15-BA9D-4DB0-8208-AC5F2E670948}" type="presParOf" srcId="{9C9FE145-54C1-4E2D-A1B7-EE8EB16CDF83}" destId="{60B4F2C0-FD32-4A5D-A6E2-E2F1FCFBE846}" srcOrd="2" destOrd="0" presId="urn:microsoft.com/office/officeart/2005/8/layout/chevron2"/>
    <dgm:cxn modelId="{30D3DD83-8C5A-48F2-8C33-5A112ADB1EB7}" type="presParOf" srcId="{60B4F2C0-FD32-4A5D-A6E2-E2F1FCFBE846}" destId="{FC95DD4C-C952-4AA3-A17C-155701813BAA}" srcOrd="0" destOrd="0" presId="urn:microsoft.com/office/officeart/2005/8/layout/chevron2"/>
    <dgm:cxn modelId="{4F0E8635-D269-472F-961A-B3C93BC5101E}" type="presParOf" srcId="{60B4F2C0-FD32-4A5D-A6E2-E2F1FCFBE846}" destId="{E48EAD98-A5D8-43C1-971C-326A02591BAB}" srcOrd="1" destOrd="0" presId="urn:microsoft.com/office/officeart/2005/8/layout/chevron2"/>
    <dgm:cxn modelId="{E274D6C9-C5F1-4733-B0EC-FA0C802F783D}" type="presParOf" srcId="{9C9FE145-54C1-4E2D-A1B7-EE8EB16CDF83}" destId="{F0761BED-4B30-47A7-B28D-0958A38E93A8}" srcOrd="3" destOrd="0" presId="urn:microsoft.com/office/officeart/2005/8/layout/chevron2"/>
    <dgm:cxn modelId="{D8078720-BD37-4958-865A-BC7863349117}" type="presParOf" srcId="{9C9FE145-54C1-4E2D-A1B7-EE8EB16CDF83}" destId="{93A7C5BD-6AE2-4E3D-B0C5-21704CD854F9}" srcOrd="4" destOrd="0" presId="urn:microsoft.com/office/officeart/2005/8/layout/chevron2"/>
    <dgm:cxn modelId="{5D383394-21A3-4F33-B511-CF3C4B0E4A1B}" type="presParOf" srcId="{93A7C5BD-6AE2-4E3D-B0C5-21704CD854F9}" destId="{66739BDE-05AA-41E5-8D41-328217FBB3B5}" srcOrd="0" destOrd="0" presId="urn:microsoft.com/office/officeart/2005/8/layout/chevron2"/>
    <dgm:cxn modelId="{4C96901E-13F5-43A2-9944-064212A96290}" type="presParOf" srcId="{93A7C5BD-6AE2-4E3D-B0C5-21704CD854F9}" destId="{6F485D33-8C12-479A-BCDF-5ABA4D07B76A}" srcOrd="1" destOrd="0" presId="urn:microsoft.com/office/officeart/2005/8/layout/chevron2"/>
    <dgm:cxn modelId="{B44CBA13-2403-43A3-82A7-64E81AD5C911}" type="presParOf" srcId="{9C9FE145-54C1-4E2D-A1B7-EE8EB16CDF83}" destId="{C53C1B86-003A-44E1-B789-3F8BDDE4AA8F}" srcOrd="5" destOrd="0" presId="urn:microsoft.com/office/officeart/2005/8/layout/chevron2"/>
    <dgm:cxn modelId="{EA8ED1AC-5978-47ED-96F7-5848B4B20406}" type="presParOf" srcId="{9C9FE145-54C1-4E2D-A1B7-EE8EB16CDF83}" destId="{A83F5DEC-0E06-408C-9E49-228A75D99755}" srcOrd="6" destOrd="0" presId="urn:microsoft.com/office/officeart/2005/8/layout/chevron2"/>
    <dgm:cxn modelId="{7E416C13-1261-413B-9B9A-8749102BD79F}" type="presParOf" srcId="{A83F5DEC-0E06-408C-9E49-228A75D99755}" destId="{7AF800A8-A617-4185-9D56-830655122F84}" srcOrd="0" destOrd="0" presId="urn:microsoft.com/office/officeart/2005/8/layout/chevron2"/>
    <dgm:cxn modelId="{0C2827DF-79C8-406F-8F16-97C6A3ADDD50}" type="presParOf" srcId="{A83F5DEC-0E06-408C-9E49-228A75D99755}" destId="{600C6AFB-768E-49B5-A033-83D29ED16BF7}"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667C6F6-E7CB-448D-A787-8331B29CE090}"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006491E3-5D95-4C78-BDBD-2A1207E67E03}">
      <dgm:prSet phldrT="[Text]" custT="1"/>
      <dgm:spPr/>
      <dgm:t>
        <a:bodyPr/>
        <a:lstStyle/>
        <a:p>
          <a:pPr algn="ctr"/>
          <a:r>
            <a:rPr lang="en-US" sz="1000" dirty="0" smtClean="0">
              <a:latin typeface="Arial" pitchFamily="34" charset="0"/>
              <a:cs typeface="Arial" pitchFamily="34" charset="0"/>
            </a:rPr>
            <a:t>Select Board</a:t>
          </a:r>
        </a:p>
        <a:p>
          <a:pPr algn="ctr"/>
          <a:r>
            <a:rPr lang="en-US" sz="1000" dirty="0" smtClean="0">
              <a:latin typeface="Arial" pitchFamily="34" charset="0"/>
              <a:cs typeface="Arial" pitchFamily="34" charset="0"/>
            </a:rPr>
            <a:t>Day 28-35</a:t>
          </a:r>
          <a:endParaRPr lang="en-US" sz="1000" dirty="0">
            <a:latin typeface="Arial" pitchFamily="34" charset="0"/>
            <a:cs typeface="Arial" pitchFamily="34" charset="0"/>
          </a:endParaRPr>
        </a:p>
      </dgm:t>
    </dgm:pt>
    <dgm:pt modelId="{C735CC8E-BB25-4952-B0DB-E08603AC62CD}" type="parTrans" cxnId="{BDCB8D8A-3FAA-4E0C-BD3A-BDDA3952B6C3}">
      <dgm:prSet/>
      <dgm:spPr/>
      <dgm:t>
        <a:bodyPr/>
        <a:lstStyle/>
        <a:p>
          <a:pPr algn="l"/>
          <a:endParaRPr lang="en-US" sz="1200">
            <a:latin typeface="Arial" pitchFamily="34" charset="0"/>
            <a:cs typeface="Arial" pitchFamily="34" charset="0"/>
          </a:endParaRPr>
        </a:p>
      </dgm:t>
    </dgm:pt>
    <dgm:pt modelId="{AD8F72FB-77E8-4725-8006-6B0A1915F4CA}" type="sibTrans" cxnId="{BDCB8D8A-3FAA-4E0C-BD3A-BDDA3952B6C3}">
      <dgm:prSet custT="1"/>
      <dgm:spPr/>
    </dgm:pt>
    <dgm:pt modelId="{AB38C900-585D-4823-9E6B-FD88EA701B60}">
      <dgm:prSet phldrT="[Text]" custT="1"/>
      <dgm:spPr/>
      <dgm:t>
        <a:bodyPr/>
        <a:lstStyle/>
        <a:p>
          <a:r>
            <a:rPr lang="en-US" sz="1200" dirty="0" smtClean="0">
              <a:latin typeface="Arial" pitchFamily="34" charset="0"/>
              <a:cs typeface="Arial" pitchFamily="34" charset="0"/>
            </a:rPr>
            <a:t>The Select Board administers a Public Hearing</a:t>
          </a:r>
          <a:endParaRPr lang="en-US" sz="1200" dirty="0">
            <a:latin typeface="Arial" pitchFamily="34" charset="0"/>
            <a:cs typeface="Arial" pitchFamily="34" charset="0"/>
          </a:endParaRPr>
        </a:p>
      </dgm:t>
    </dgm:pt>
    <dgm:pt modelId="{01E2EED7-26BA-4D25-B4B2-5DB05FAA9787}" type="parTrans" cxnId="{474B3EAE-65BD-4FB9-BC32-65D446622A38}">
      <dgm:prSet/>
      <dgm:spPr/>
      <dgm:t>
        <a:bodyPr/>
        <a:lstStyle/>
        <a:p>
          <a:pPr algn="l"/>
          <a:endParaRPr lang="en-US" sz="1200">
            <a:latin typeface="Arial" pitchFamily="34" charset="0"/>
            <a:cs typeface="Arial" pitchFamily="34" charset="0"/>
          </a:endParaRPr>
        </a:p>
      </dgm:t>
    </dgm:pt>
    <dgm:pt modelId="{EB2EDF98-E704-4B82-B8F6-5EE6C2596B42}" type="sibTrans" cxnId="{474B3EAE-65BD-4FB9-BC32-65D446622A38}">
      <dgm:prSet/>
      <dgm:spPr/>
      <dgm:t>
        <a:bodyPr/>
        <a:lstStyle/>
        <a:p>
          <a:pPr algn="l"/>
          <a:endParaRPr lang="en-US" sz="1200">
            <a:latin typeface="Arial" pitchFamily="34" charset="0"/>
            <a:cs typeface="Arial" pitchFamily="34" charset="0"/>
          </a:endParaRPr>
        </a:p>
      </dgm:t>
    </dgm:pt>
    <dgm:pt modelId="{5CC7215C-56F4-44A5-B262-DB5E9CBCC95A}">
      <dgm:prSet phldrT="[Text]" custT="1"/>
      <dgm:spPr/>
      <dgm:t>
        <a:bodyPr/>
        <a:lstStyle/>
        <a:p>
          <a:pPr algn="ctr"/>
          <a:endParaRPr lang="en-US" sz="1000" dirty="0" smtClean="0">
            <a:latin typeface="Arial" pitchFamily="34" charset="0"/>
            <a:cs typeface="Arial" pitchFamily="34" charset="0"/>
          </a:endParaRPr>
        </a:p>
        <a:p>
          <a:pPr algn="ctr"/>
          <a:r>
            <a:rPr lang="en-US" sz="1000" dirty="0" smtClean="0">
              <a:latin typeface="Arial" pitchFamily="34" charset="0"/>
              <a:cs typeface="Arial" pitchFamily="34" charset="0"/>
            </a:rPr>
            <a:t>Community Revitalization Committee</a:t>
          </a:r>
        </a:p>
        <a:p>
          <a:pPr algn="ctr"/>
          <a:r>
            <a:rPr lang="en-US" sz="1000" dirty="0" smtClean="0">
              <a:latin typeface="Arial" pitchFamily="34" charset="0"/>
              <a:cs typeface="Arial" pitchFamily="34" charset="0"/>
            </a:rPr>
            <a:t>20 days </a:t>
          </a:r>
          <a:endParaRPr lang="en-US" sz="1000" dirty="0">
            <a:latin typeface="Arial" pitchFamily="34" charset="0"/>
            <a:cs typeface="Arial" pitchFamily="34" charset="0"/>
          </a:endParaRPr>
        </a:p>
      </dgm:t>
    </dgm:pt>
    <dgm:pt modelId="{DF8E8EEB-5063-40BA-B264-013581010920}" type="parTrans" cxnId="{FF979603-F62E-4DC2-BD7E-EDE76D380976}">
      <dgm:prSet/>
      <dgm:spPr/>
      <dgm:t>
        <a:bodyPr/>
        <a:lstStyle/>
        <a:p>
          <a:pPr algn="l"/>
          <a:endParaRPr lang="en-US" sz="1200">
            <a:latin typeface="Arial" pitchFamily="34" charset="0"/>
            <a:cs typeface="Arial" pitchFamily="34" charset="0"/>
          </a:endParaRPr>
        </a:p>
      </dgm:t>
    </dgm:pt>
    <dgm:pt modelId="{C481020C-5F61-4C02-8DC4-6FC94C5C9BDD}" type="sibTrans" cxnId="{FF979603-F62E-4DC2-BD7E-EDE76D380976}">
      <dgm:prSet custT="1"/>
      <dgm:spPr/>
    </dgm:pt>
    <dgm:pt modelId="{E2D63608-B319-4732-A4E1-F5977CB1A080}">
      <dgm:prSet phldrT="[Text]" custT="1"/>
      <dgm:spPr/>
      <dgm:t>
        <a:bodyPr/>
        <a:lstStyle/>
        <a:p>
          <a:pPr algn="l"/>
          <a:r>
            <a:rPr lang="en-US" sz="1200" dirty="0" smtClean="0">
              <a:latin typeface="Arial" pitchFamily="34" charset="0"/>
              <a:cs typeface="Arial" pitchFamily="34" charset="0"/>
            </a:rPr>
            <a:t>Re-evaluate  achievement of program criteria &amp; quantify value of Public Benefit</a:t>
          </a:r>
          <a:endParaRPr lang="en-US" sz="1200" dirty="0">
            <a:latin typeface="Arial" pitchFamily="34" charset="0"/>
            <a:cs typeface="Arial" pitchFamily="34" charset="0"/>
          </a:endParaRPr>
        </a:p>
      </dgm:t>
    </dgm:pt>
    <dgm:pt modelId="{3AC19FE5-1D74-4A0B-863C-08B23D166947}" type="parTrans" cxnId="{132F529A-E5B6-4B6B-AD29-86CBF678674A}">
      <dgm:prSet/>
      <dgm:spPr/>
      <dgm:t>
        <a:bodyPr/>
        <a:lstStyle/>
        <a:p>
          <a:pPr algn="l"/>
          <a:endParaRPr lang="en-US" sz="1200">
            <a:latin typeface="Arial" pitchFamily="34" charset="0"/>
            <a:cs typeface="Arial" pitchFamily="34" charset="0"/>
          </a:endParaRPr>
        </a:p>
      </dgm:t>
    </dgm:pt>
    <dgm:pt modelId="{BCBFF88A-3315-4910-B8CF-DD9B5748F44C}" type="sibTrans" cxnId="{132F529A-E5B6-4B6B-AD29-86CBF678674A}">
      <dgm:prSet/>
      <dgm:spPr/>
      <dgm:t>
        <a:bodyPr/>
        <a:lstStyle/>
        <a:p>
          <a:pPr algn="l"/>
          <a:endParaRPr lang="en-US" sz="1200">
            <a:latin typeface="Arial" pitchFamily="34" charset="0"/>
            <a:cs typeface="Arial" pitchFamily="34" charset="0"/>
          </a:endParaRPr>
        </a:p>
      </dgm:t>
    </dgm:pt>
    <dgm:pt modelId="{B42BDA81-E12C-4ACE-B3FC-726F9E6F3A5B}">
      <dgm:prSet phldrT="[Text]" custT="1"/>
      <dgm:spPr/>
      <dgm:t>
        <a:bodyPr/>
        <a:lstStyle/>
        <a:p>
          <a:pPr algn="ctr"/>
          <a:endParaRPr lang="en-US" sz="1000" dirty="0" smtClean="0">
            <a:latin typeface="Arial" pitchFamily="34" charset="0"/>
            <a:cs typeface="Arial" pitchFamily="34" charset="0"/>
          </a:endParaRPr>
        </a:p>
        <a:p>
          <a:pPr algn="ctr"/>
          <a:r>
            <a:rPr lang="en-US" sz="1000" dirty="0" smtClean="0">
              <a:latin typeface="Arial" pitchFamily="34" charset="0"/>
              <a:cs typeface="Arial" pitchFamily="34" charset="0"/>
            </a:rPr>
            <a:t>Community Revitalization Committee</a:t>
          </a:r>
        </a:p>
        <a:p>
          <a:pPr algn="ctr"/>
          <a:r>
            <a:rPr lang="en-US" sz="1000" dirty="0" smtClean="0">
              <a:latin typeface="Arial" pitchFamily="34" charset="0"/>
              <a:cs typeface="Arial" pitchFamily="34" charset="0"/>
            </a:rPr>
            <a:t>14 days</a:t>
          </a:r>
          <a:endParaRPr lang="en-US" sz="1000" dirty="0">
            <a:latin typeface="Arial" pitchFamily="34" charset="0"/>
            <a:cs typeface="Arial" pitchFamily="34" charset="0"/>
          </a:endParaRPr>
        </a:p>
      </dgm:t>
    </dgm:pt>
    <dgm:pt modelId="{6945FB08-D21C-41DF-9AA5-F554D2FF244A}" type="parTrans" cxnId="{0347C088-3F18-44D3-86D4-12E8D3B1BC21}">
      <dgm:prSet/>
      <dgm:spPr/>
      <dgm:t>
        <a:bodyPr/>
        <a:lstStyle/>
        <a:p>
          <a:pPr algn="l"/>
          <a:endParaRPr lang="en-US" sz="1200">
            <a:latin typeface="Arial" pitchFamily="34" charset="0"/>
            <a:cs typeface="Arial" pitchFamily="34" charset="0"/>
          </a:endParaRPr>
        </a:p>
      </dgm:t>
    </dgm:pt>
    <dgm:pt modelId="{AC0B7A77-9E79-4902-96E7-BF924B68998F}" type="sibTrans" cxnId="{0347C088-3F18-44D3-86D4-12E8D3B1BC21}">
      <dgm:prSet custT="1"/>
      <dgm:spPr/>
    </dgm:pt>
    <dgm:pt modelId="{D9845F37-0317-47F6-8C72-0344C681A74C}">
      <dgm:prSet phldrT="[Text]" custT="1"/>
      <dgm:spPr/>
      <dgm:t>
        <a:bodyPr/>
        <a:lstStyle/>
        <a:p>
          <a:r>
            <a:rPr lang="en-US" sz="1200" dirty="0" smtClean="0">
              <a:latin typeface="Arial" pitchFamily="34" charset="0"/>
              <a:cs typeface="Arial" pitchFamily="34" charset="0"/>
            </a:rPr>
            <a:t>Present recommendations to Select Board</a:t>
          </a:r>
          <a:endParaRPr lang="en-US" sz="1200" dirty="0">
            <a:latin typeface="Arial" pitchFamily="34" charset="0"/>
            <a:cs typeface="Arial" pitchFamily="34" charset="0"/>
          </a:endParaRPr>
        </a:p>
      </dgm:t>
    </dgm:pt>
    <dgm:pt modelId="{DE409D9F-37AE-4A84-B81B-B3DD92E205C3}" type="parTrans" cxnId="{8401444E-1F07-4511-A814-FE43A0BA5F95}">
      <dgm:prSet/>
      <dgm:spPr/>
      <dgm:t>
        <a:bodyPr/>
        <a:lstStyle/>
        <a:p>
          <a:pPr algn="l"/>
          <a:endParaRPr lang="en-US" sz="1200">
            <a:latin typeface="Arial" pitchFamily="34" charset="0"/>
            <a:cs typeface="Arial" pitchFamily="34" charset="0"/>
          </a:endParaRPr>
        </a:p>
      </dgm:t>
    </dgm:pt>
    <dgm:pt modelId="{B2814970-DC14-4984-ABC5-69908651AF27}" type="sibTrans" cxnId="{8401444E-1F07-4511-A814-FE43A0BA5F95}">
      <dgm:prSet/>
      <dgm:spPr/>
      <dgm:t>
        <a:bodyPr/>
        <a:lstStyle/>
        <a:p>
          <a:pPr algn="l"/>
          <a:endParaRPr lang="en-US" sz="1200">
            <a:latin typeface="Arial" pitchFamily="34" charset="0"/>
            <a:cs typeface="Arial" pitchFamily="34" charset="0"/>
          </a:endParaRPr>
        </a:p>
      </dgm:t>
    </dgm:pt>
    <dgm:pt modelId="{860F1857-E8CA-4C29-B8EC-44CB16CAF4BF}">
      <dgm:prSet custT="1"/>
      <dgm:spPr/>
      <dgm:t>
        <a:bodyPr/>
        <a:lstStyle/>
        <a:p>
          <a:pPr algn="ctr"/>
          <a:r>
            <a:rPr lang="en-US" sz="1000" dirty="0" smtClean="0">
              <a:latin typeface="Arial" pitchFamily="34" charset="0"/>
              <a:cs typeface="Arial" pitchFamily="34" charset="0"/>
            </a:rPr>
            <a:t>Select Board</a:t>
          </a:r>
        </a:p>
        <a:p>
          <a:pPr algn="ctr"/>
          <a:r>
            <a:rPr lang="en-US" sz="1000" dirty="0" smtClean="0">
              <a:latin typeface="Arial" pitchFamily="34" charset="0"/>
              <a:cs typeface="Arial" pitchFamily="34" charset="0"/>
            </a:rPr>
            <a:t>7 days</a:t>
          </a:r>
          <a:endParaRPr lang="en-US" sz="1000" dirty="0">
            <a:latin typeface="Arial" pitchFamily="34" charset="0"/>
            <a:cs typeface="Arial" pitchFamily="34" charset="0"/>
          </a:endParaRPr>
        </a:p>
      </dgm:t>
    </dgm:pt>
    <dgm:pt modelId="{D3352AA2-E54F-4965-A1C7-34CB3A34A53D}" type="parTrans" cxnId="{896F88CE-EB08-4B4C-B7C5-1C4A86B8147D}">
      <dgm:prSet/>
      <dgm:spPr/>
      <dgm:t>
        <a:bodyPr/>
        <a:lstStyle/>
        <a:p>
          <a:endParaRPr lang="en-US" sz="1200">
            <a:latin typeface="Arial" pitchFamily="34" charset="0"/>
            <a:cs typeface="Arial" pitchFamily="34" charset="0"/>
          </a:endParaRPr>
        </a:p>
      </dgm:t>
    </dgm:pt>
    <dgm:pt modelId="{4197DBBC-54D5-40DB-8E06-A9EBA9B58914}" type="sibTrans" cxnId="{896F88CE-EB08-4B4C-B7C5-1C4A86B8147D}">
      <dgm:prSet/>
      <dgm:spPr/>
      <dgm:t>
        <a:bodyPr/>
        <a:lstStyle/>
        <a:p>
          <a:endParaRPr lang="en-US" sz="1200">
            <a:latin typeface="Arial" pitchFamily="34" charset="0"/>
            <a:cs typeface="Arial" pitchFamily="34" charset="0"/>
          </a:endParaRPr>
        </a:p>
      </dgm:t>
    </dgm:pt>
    <dgm:pt modelId="{F85A594C-AAD3-4FF6-BCAA-DC5047309857}">
      <dgm:prSet custT="1"/>
      <dgm:spPr/>
      <dgm:t>
        <a:bodyPr/>
        <a:lstStyle/>
        <a:p>
          <a:r>
            <a:rPr lang="en-US" sz="1200" dirty="0" smtClean="0">
              <a:latin typeface="Arial" pitchFamily="34" charset="0"/>
              <a:cs typeface="Arial" pitchFamily="34" charset="0"/>
            </a:rPr>
            <a:t>Accept, modify or reject recommendation</a:t>
          </a:r>
          <a:endParaRPr lang="en-US" sz="1200" dirty="0">
            <a:latin typeface="Arial" pitchFamily="34" charset="0"/>
            <a:cs typeface="Arial" pitchFamily="34" charset="0"/>
          </a:endParaRPr>
        </a:p>
      </dgm:t>
    </dgm:pt>
    <dgm:pt modelId="{4FD1D03D-170D-4211-AB9D-4BC285D6CFFD}" type="parTrans" cxnId="{8A62FF97-C84E-4906-A911-62EDFF0A4C80}">
      <dgm:prSet/>
      <dgm:spPr/>
      <dgm:t>
        <a:bodyPr/>
        <a:lstStyle/>
        <a:p>
          <a:endParaRPr lang="en-US" sz="1200">
            <a:latin typeface="Arial" pitchFamily="34" charset="0"/>
            <a:cs typeface="Arial" pitchFamily="34" charset="0"/>
          </a:endParaRPr>
        </a:p>
      </dgm:t>
    </dgm:pt>
    <dgm:pt modelId="{A31C25BC-4193-45FF-ADBB-C496E5014D10}" type="sibTrans" cxnId="{8A62FF97-C84E-4906-A911-62EDFF0A4C80}">
      <dgm:prSet/>
      <dgm:spPr/>
      <dgm:t>
        <a:bodyPr/>
        <a:lstStyle/>
        <a:p>
          <a:endParaRPr lang="en-US" sz="1200">
            <a:latin typeface="Arial" pitchFamily="34" charset="0"/>
            <a:cs typeface="Arial" pitchFamily="34" charset="0"/>
          </a:endParaRPr>
        </a:p>
      </dgm:t>
    </dgm:pt>
    <dgm:pt modelId="{A52755F8-434F-4B40-B20D-FC0C73CABC23}">
      <dgm:prSet phldrT="[Text]" custT="1"/>
      <dgm:spPr/>
      <dgm:t>
        <a:bodyPr/>
        <a:lstStyle/>
        <a:p>
          <a:pPr algn="l"/>
          <a:r>
            <a:rPr lang="en-US" sz="1200" dirty="0" smtClean="0">
              <a:latin typeface="Arial" pitchFamily="34" charset="0"/>
              <a:cs typeface="Arial" pitchFamily="34" charset="0"/>
            </a:rPr>
            <a:t>Validate project is in accordance Regulations &amp; Master Plan objectives</a:t>
          </a:r>
          <a:endParaRPr lang="en-US" sz="1200" dirty="0">
            <a:latin typeface="Arial" pitchFamily="34" charset="0"/>
            <a:cs typeface="Arial" pitchFamily="34" charset="0"/>
          </a:endParaRPr>
        </a:p>
      </dgm:t>
    </dgm:pt>
    <dgm:pt modelId="{40218B9F-0CFF-4432-BD40-41B0BFE7EBB7}" type="parTrans" cxnId="{2892AED0-10D1-459E-8C8C-4A2D036593AA}">
      <dgm:prSet/>
      <dgm:spPr/>
      <dgm:t>
        <a:bodyPr/>
        <a:lstStyle/>
        <a:p>
          <a:endParaRPr lang="en-US" sz="1200">
            <a:latin typeface="Arial" pitchFamily="34" charset="0"/>
            <a:cs typeface="Arial" pitchFamily="34" charset="0"/>
          </a:endParaRPr>
        </a:p>
      </dgm:t>
    </dgm:pt>
    <dgm:pt modelId="{94E8C4E6-29E6-40C0-BAAF-7C89502041B8}" type="sibTrans" cxnId="{2892AED0-10D1-459E-8C8C-4A2D036593AA}">
      <dgm:prSet/>
      <dgm:spPr/>
      <dgm:t>
        <a:bodyPr/>
        <a:lstStyle/>
        <a:p>
          <a:endParaRPr lang="en-US" sz="1200">
            <a:latin typeface="Arial" pitchFamily="34" charset="0"/>
            <a:cs typeface="Arial" pitchFamily="34" charset="0"/>
          </a:endParaRPr>
        </a:p>
      </dgm:t>
    </dgm:pt>
    <dgm:pt modelId="{7F5E9D2A-9691-43B3-B143-0FC3256FDD25}">
      <dgm:prSet phldrT="[Text]" custT="1"/>
      <dgm:spPr/>
      <dgm:t>
        <a:bodyPr/>
        <a:lstStyle/>
        <a:p>
          <a:pPr algn="l"/>
          <a:r>
            <a:rPr lang="en-US" sz="1200" dirty="0" smtClean="0">
              <a:latin typeface="Arial" pitchFamily="34" charset="0"/>
              <a:cs typeface="Arial" pitchFamily="34" charset="0"/>
            </a:rPr>
            <a:t>Coordinate/moderate cross departmental communications</a:t>
          </a:r>
          <a:endParaRPr lang="en-US" sz="1200" dirty="0">
            <a:latin typeface="Arial" pitchFamily="34" charset="0"/>
            <a:cs typeface="Arial" pitchFamily="34" charset="0"/>
          </a:endParaRPr>
        </a:p>
      </dgm:t>
    </dgm:pt>
    <dgm:pt modelId="{FF32F05D-2111-4271-891D-2A73A13EC1F9}" type="parTrans" cxnId="{C70F35A6-7D91-43A3-BD87-F2813D698306}">
      <dgm:prSet/>
      <dgm:spPr/>
      <dgm:t>
        <a:bodyPr/>
        <a:lstStyle/>
        <a:p>
          <a:endParaRPr lang="en-US" sz="1200">
            <a:latin typeface="Arial" pitchFamily="34" charset="0"/>
            <a:cs typeface="Arial" pitchFamily="34" charset="0"/>
          </a:endParaRPr>
        </a:p>
      </dgm:t>
    </dgm:pt>
    <dgm:pt modelId="{488E0AFF-3F7C-4031-8450-422184FC6767}" type="sibTrans" cxnId="{C70F35A6-7D91-43A3-BD87-F2813D698306}">
      <dgm:prSet/>
      <dgm:spPr/>
      <dgm:t>
        <a:bodyPr/>
        <a:lstStyle/>
        <a:p>
          <a:endParaRPr lang="en-US" sz="1200">
            <a:latin typeface="Arial" pitchFamily="34" charset="0"/>
            <a:cs typeface="Arial" pitchFamily="34" charset="0"/>
          </a:endParaRPr>
        </a:p>
      </dgm:t>
    </dgm:pt>
    <dgm:pt modelId="{86BBB03C-6021-4305-9D2F-67564CDDD79B}">
      <dgm:prSet phldrT="[Text]" custT="1"/>
      <dgm:spPr/>
      <dgm:t>
        <a:bodyPr/>
        <a:lstStyle/>
        <a:p>
          <a:pPr algn="l"/>
          <a:r>
            <a:rPr lang="en-US" sz="1200" dirty="0" smtClean="0">
              <a:latin typeface="Arial" pitchFamily="34" charset="0"/>
              <a:cs typeface="Arial" pitchFamily="34" charset="0"/>
            </a:rPr>
            <a:t>Draft covenant &amp; tax relief recommendation</a:t>
          </a:r>
          <a:endParaRPr lang="en-US" sz="1200" dirty="0">
            <a:latin typeface="Arial" pitchFamily="34" charset="0"/>
            <a:cs typeface="Arial" pitchFamily="34" charset="0"/>
          </a:endParaRPr>
        </a:p>
      </dgm:t>
    </dgm:pt>
    <dgm:pt modelId="{9EB7EDD2-72CF-4976-A509-C399AB809B7E}" type="parTrans" cxnId="{521CD84B-E681-49F4-872B-F7629B748F95}">
      <dgm:prSet/>
      <dgm:spPr/>
      <dgm:t>
        <a:bodyPr/>
        <a:lstStyle/>
        <a:p>
          <a:endParaRPr lang="en-US" sz="1200">
            <a:latin typeface="Arial" pitchFamily="34" charset="0"/>
            <a:cs typeface="Arial" pitchFamily="34" charset="0"/>
          </a:endParaRPr>
        </a:p>
      </dgm:t>
    </dgm:pt>
    <dgm:pt modelId="{67F99895-4A97-4EFF-8F20-C0F2CA52C810}" type="sibTrans" cxnId="{521CD84B-E681-49F4-872B-F7629B748F95}">
      <dgm:prSet/>
      <dgm:spPr/>
      <dgm:t>
        <a:bodyPr/>
        <a:lstStyle/>
        <a:p>
          <a:endParaRPr lang="en-US" sz="1200">
            <a:latin typeface="Arial" pitchFamily="34" charset="0"/>
            <a:cs typeface="Arial" pitchFamily="34" charset="0"/>
          </a:endParaRPr>
        </a:p>
      </dgm:t>
    </dgm:pt>
    <dgm:pt modelId="{E1CA26D6-0F5D-4229-951F-09CF5604959E}">
      <dgm:prSet phldrT="[Text]" custT="1"/>
      <dgm:spPr/>
      <dgm:t>
        <a:bodyPr/>
        <a:lstStyle/>
        <a:p>
          <a:r>
            <a:rPr lang="en-US" sz="1200" dirty="0" smtClean="0">
              <a:latin typeface="Arial" pitchFamily="34" charset="0"/>
              <a:cs typeface="Arial" pitchFamily="34" charset="0"/>
            </a:rPr>
            <a:t>Discuss qualifying structure achievement of criteria</a:t>
          </a:r>
          <a:endParaRPr lang="en-US" sz="1200" dirty="0">
            <a:latin typeface="Arial" pitchFamily="34" charset="0"/>
            <a:cs typeface="Arial" pitchFamily="34" charset="0"/>
          </a:endParaRPr>
        </a:p>
      </dgm:t>
    </dgm:pt>
    <dgm:pt modelId="{F23A5E29-4DC1-4D8F-88BC-DEC658C8C1FD}" type="parTrans" cxnId="{A4811167-7E22-48F3-B93C-5BFE1629704D}">
      <dgm:prSet/>
      <dgm:spPr/>
      <dgm:t>
        <a:bodyPr/>
        <a:lstStyle/>
        <a:p>
          <a:endParaRPr lang="en-US" sz="1200">
            <a:latin typeface="Arial" pitchFamily="34" charset="0"/>
            <a:cs typeface="Arial" pitchFamily="34" charset="0"/>
          </a:endParaRPr>
        </a:p>
      </dgm:t>
    </dgm:pt>
    <dgm:pt modelId="{B22DCCD9-B6C3-426F-B5BC-508A104C2541}" type="sibTrans" cxnId="{A4811167-7E22-48F3-B93C-5BFE1629704D}">
      <dgm:prSet/>
      <dgm:spPr/>
      <dgm:t>
        <a:bodyPr/>
        <a:lstStyle/>
        <a:p>
          <a:endParaRPr lang="en-US" sz="1200">
            <a:latin typeface="Arial" pitchFamily="34" charset="0"/>
            <a:cs typeface="Arial" pitchFamily="34" charset="0"/>
          </a:endParaRPr>
        </a:p>
      </dgm:t>
    </dgm:pt>
    <dgm:pt modelId="{C61BD5B8-A756-4558-ABC5-4EFE9951AA0E}">
      <dgm:prSet phldrT="[Text]" custT="1"/>
      <dgm:spPr/>
      <dgm:t>
        <a:bodyPr/>
        <a:lstStyle/>
        <a:p>
          <a:r>
            <a:rPr lang="en-US" sz="1200" dirty="0" smtClean="0">
              <a:latin typeface="Arial" pitchFamily="34" charset="0"/>
              <a:cs typeface="Arial" pitchFamily="34" charset="0"/>
            </a:rPr>
            <a:t>Discuss Public Benefit</a:t>
          </a:r>
          <a:endParaRPr lang="en-US" sz="1200" dirty="0">
            <a:latin typeface="Arial" pitchFamily="34" charset="0"/>
            <a:cs typeface="Arial" pitchFamily="34" charset="0"/>
          </a:endParaRPr>
        </a:p>
      </dgm:t>
    </dgm:pt>
    <dgm:pt modelId="{D0DFF83E-0574-4D64-AA23-4CDC10455192}" type="parTrans" cxnId="{85CC0427-2DE6-45D9-A381-A7B7666DA8CA}">
      <dgm:prSet/>
      <dgm:spPr/>
      <dgm:t>
        <a:bodyPr/>
        <a:lstStyle/>
        <a:p>
          <a:endParaRPr lang="en-US" sz="1200">
            <a:latin typeface="Arial" pitchFamily="34" charset="0"/>
            <a:cs typeface="Arial" pitchFamily="34" charset="0"/>
          </a:endParaRPr>
        </a:p>
      </dgm:t>
    </dgm:pt>
    <dgm:pt modelId="{73B2331C-B5F1-402F-A1A6-DA45F43FDAC5}" type="sibTrans" cxnId="{85CC0427-2DE6-45D9-A381-A7B7666DA8CA}">
      <dgm:prSet/>
      <dgm:spPr/>
      <dgm:t>
        <a:bodyPr/>
        <a:lstStyle/>
        <a:p>
          <a:endParaRPr lang="en-US" sz="1200">
            <a:latin typeface="Arial" pitchFamily="34" charset="0"/>
            <a:cs typeface="Arial" pitchFamily="34" charset="0"/>
          </a:endParaRPr>
        </a:p>
      </dgm:t>
    </dgm:pt>
    <dgm:pt modelId="{F2EA808B-6D48-4473-B8E7-AAA6A4562B14}">
      <dgm:prSet custT="1"/>
      <dgm:spPr/>
      <dgm:t>
        <a:bodyPr/>
        <a:lstStyle/>
        <a:p>
          <a:r>
            <a:rPr lang="en-US" sz="1200" dirty="0" smtClean="0">
              <a:latin typeface="Arial" pitchFamily="34" charset="0"/>
              <a:cs typeface="Arial" pitchFamily="34" charset="0"/>
            </a:rPr>
            <a:t>Approves or denies application</a:t>
          </a:r>
          <a:endParaRPr lang="en-US" sz="1200" dirty="0">
            <a:latin typeface="Arial" pitchFamily="34" charset="0"/>
            <a:cs typeface="Arial" pitchFamily="34" charset="0"/>
          </a:endParaRPr>
        </a:p>
      </dgm:t>
    </dgm:pt>
    <dgm:pt modelId="{E467973E-1695-42CA-80C8-3BAD2402AAF3}" type="parTrans" cxnId="{2FB0B509-029D-46D7-8284-B7E7B89AE521}">
      <dgm:prSet/>
      <dgm:spPr/>
      <dgm:t>
        <a:bodyPr/>
        <a:lstStyle/>
        <a:p>
          <a:endParaRPr lang="en-US" sz="1200">
            <a:latin typeface="Arial" pitchFamily="34" charset="0"/>
            <a:cs typeface="Arial" pitchFamily="34" charset="0"/>
          </a:endParaRPr>
        </a:p>
      </dgm:t>
    </dgm:pt>
    <dgm:pt modelId="{A3270A04-C165-4993-882F-3CAC2910D19C}" type="sibTrans" cxnId="{2FB0B509-029D-46D7-8284-B7E7B89AE521}">
      <dgm:prSet/>
      <dgm:spPr/>
      <dgm:t>
        <a:bodyPr/>
        <a:lstStyle/>
        <a:p>
          <a:endParaRPr lang="en-US" sz="1200">
            <a:latin typeface="Arial" pitchFamily="34" charset="0"/>
            <a:cs typeface="Arial" pitchFamily="34" charset="0"/>
          </a:endParaRPr>
        </a:p>
      </dgm:t>
    </dgm:pt>
    <dgm:pt modelId="{F8FDE538-9EFC-4556-9BB4-D92EC614DDB3}">
      <dgm:prSet custT="1"/>
      <dgm:spPr/>
      <dgm:t>
        <a:bodyPr/>
        <a:lstStyle/>
        <a:p>
          <a:r>
            <a:rPr lang="en-US" sz="1200" dirty="0" smtClean="0">
              <a:latin typeface="Arial" pitchFamily="34" charset="0"/>
              <a:cs typeface="Arial" pitchFamily="34" charset="0"/>
            </a:rPr>
            <a:t>Executes covenant w/ Property Owner</a:t>
          </a:r>
          <a:endParaRPr lang="en-US" sz="1200" dirty="0">
            <a:latin typeface="Arial" pitchFamily="34" charset="0"/>
            <a:cs typeface="Arial" pitchFamily="34" charset="0"/>
          </a:endParaRPr>
        </a:p>
      </dgm:t>
    </dgm:pt>
    <dgm:pt modelId="{DF59A36B-5F0C-4676-AC0B-E9B72DF28371}" type="parTrans" cxnId="{51550442-04CA-47D3-B8F5-EF44785A2C2B}">
      <dgm:prSet/>
      <dgm:spPr/>
      <dgm:t>
        <a:bodyPr/>
        <a:lstStyle/>
        <a:p>
          <a:endParaRPr lang="en-US">
            <a:latin typeface="Arial" pitchFamily="34" charset="0"/>
            <a:cs typeface="Arial" pitchFamily="34" charset="0"/>
          </a:endParaRPr>
        </a:p>
      </dgm:t>
    </dgm:pt>
    <dgm:pt modelId="{4C477B0E-603E-4E15-9BFC-B62ED8C1CF24}" type="sibTrans" cxnId="{51550442-04CA-47D3-B8F5-EF44785A2C2B}">
      <dgm:prSet/>
      <dgm:spPr/>
      <dgm:t>
        <a:bodyPr/>
        <a:lstStyle/>
        <a:p>
          <a:endParaRPr lang="en-US">
            <a:latin typeface="Arial" pitchFamily="34" charset="0"/>
            <a:cs typeface="Arial" pitchFamily="34" charset="0"/>
          </a:endParaRPr>
        </a:p>
      </dgm:t>
    </dgm:pt>
    <dgm:pt modelId="{3B1A4455-0F7D-4ECC-AC0C-EF00BE14CE93}" type="pres">
      <dgm:prSet presAssocID="{D667C6F6-E7CB-448D-A787-8331B29CE090}" presName="linearFlow" presStyleCnt="0">
        <dgm:presLayoutVars>
          <dgm:dir/>
          <dgm:animLvl val="lvl"/>
          <dgm:resizeHandles val="exact"/>
        </dgm:presLayoutVars>
      </dgm:prSet>
      <dgm:spPr/>
      <dgm:t>
        <a:bodyPr/>
        <a:lstStyle/>
        <a:p>
          <a:endParaRPr lang="en-US"/>
        </a:p>
      </dgm:t>
    </dgm:pt>
    <dgm:pt modelId="{B2CDE18A-341F-4F40-825B-78F535E564EB}" type="pres">
      <dgm:prSet presAssocID="{006491E3-5D95-4C78-BDBD-2A1207E67E03}" presName="composite" presStyleCnt="0"/>
      <dgm:spPr/>
    </dgm:pt>
    <dgm:pt modelId="{B1F18465-4273-4CF5-B4E0-72FD00EFE718}" type="pres">
      <dgm:prSet presAssocID="{006491E3-5D95-4C78-BDBD-2A1207E67E03}" presName="parentText" presStyleLbl="alignNode1" presStyleIdx="0" presStyleCnt="4">
        <dgm:presLayoutVars>
          <dgm:chMax val="1"/>
          <dgm:bulletEnabled val="1"/>
        </dgm:presLayoutVars>
      </dgm:prSet>
      <dgm:spPr/>
      <dgm:t>
        <a:bodyPr/>
        <a:lstStyle/>
        <a:p>
          <a:endParaRPr lang="en-US"/>
        </a:p>
      </dgm:t>
    </dgm:pt>
    <dgm:pt modelId="{8399FA49-B352-4D12-A3EC-B49105285438}" type="pres">
      <dgm:prSet presAssocID="{006491E3-5D95-4C78-BDBD-2A1207E67E03}" presName="descendantText" presStyleLbl="alignAcc1" presStyleIdx="0" presStyleCnt="4">
        <dgm:presLayoutVars>
          <dgm:bulletEnabled val="1"/>
        </dgm:presLayoutVars>
      </dgm:prSet>
      <dgm:spPr/>
      <dgm:t>
        <a:bodyPr/>
        <a:lstStyle/>
        <a:p>
          <a:endParaRPr lang="en-US"/>
        </a:p>
      </dgm:t>
    </dgm:pt>
    <dgm:pt modelId="{42B68E5A-EB12-47B6-A3A0-43373EE9491D}" type="pres">
      <dgm:prSet presAssocID="{AD8F72FB-77E8-4725-8006-6B0A1915F4CA}" presName="sp" presStyleCnt="0"/>
      <dgm:spPr/>
    </dgm:pt>
    <dgm:pt modelId="{65A10646-50FB-4279-9586-E1414E5CE06C}" type="pres">
      <dgm:prSet presAssocID="{5CC7215C-56F4-44A5-B262-DB5E9CBCC95A}" presName="composite" presStyleCnt="0"/>
      <dgm:spPr/>
    </dgm:pt>
    <dgm:pt modelId="{6B1C4548-6693-4B56-8DD1-457B80FADB9F}" type="pres">
      <dgm:prSet presAssocID="{5CC7215C-56F4-44A5-B262-DB5E9CBCC95A}" presName="parentText" presStyleLbl="alignNode1" presStyleIdx="1" presStyleCnt="4">
        <dgm:presLayoutVars>
          <dgm:chMax val="1"/>
          <dgm:bulletEnabled val="1"/>
        </dgm:presLayoutVars>
      </dgm:prSet>
      <dgm:spPr/>
      <dgm:t>
        <a:bodyPr/>
        <a:lstStyle/>
        <a:p>
          <a:endParaRPr lang="en-US"/>
        </a:p>
      </dgm:t>
    </dgm:pt>
    <dgm:pt modelId="{4AE1609D-9415-4A5E-B729-D621A21A5759}" type="pres">
      <dgm:prSet presAssocID="{5CC7215C-56F4-44A5-B262-DB5E9CBCC95A}" presName="descendantText" presStyleLbl="alignAcc1" presStyleIdx="1" presStyleCnt="4">
        <dgm:presLayoutVars>
          <dgm:bulletEnabled val="1"/>
        </dgm:presLayoutVars>
      </dgm:prSet>
      <dgm:spPr/>
      <dgm:t>
        <a:bodyPr/>
        <a:lstStyle/>
        <a:p>
          <a:endParaRPr lang="en-US"/>
        </a:p>
      </dgm:t>
    </dgm:pt>
    <dgm:pt modelId="{368C0FB2-A48A-4DB2-9DB1-F663022D657F}" type="pres">
      <dgm:prSet presAssocID="{C481020C-5F61-4C02-8DC4-6FC94C5C9BDD}" presName="sp" presStyleCnt="0"/>
      <dgm:spPr/>
    </dgm:pt>
    <dgm:pt modelId="{A7415444-2791-40DE-BEED-D3A19AD4B125}" type="pres">
      <dgm:prSet presAssocID="{B42BDA81-E12C-4ACE-B3FC-726F9E6F3A5B}" presName="composite" presStyleCnt="0"/>
      <dgm:spPr/>
    </dgm:pt>
    <dgm:pt modelId="{1A0BD23E-36D5-40C7-BE2C-0CC62E263C58}" type="pres">
      <dgm:prSet presAssocID="{B42BDA81-E12C-4ACE-B3FC-726F9E6F3A5B}" presName="parentText" presStyleLbl="alignNode1" presStyleIdx="2" presStyleCnt="4">
        <dgm:presLayoutVars>
          <dgm:chMax val="1"/>
          <dgm:bulletEnabled val="1"/>
        </dgm:presLayoutVars>
      </dgm:prSet>
      <dgm:spPr/>
      <dgm:t>
        <a:bodyPr/>
        <a:lstStyle/>
        <a:p>
          <a:endParaRPr lang="en-US"/>
        </a:p>
      </dgm:t>
    </dgm:pt>
    <dgm:pt modelId="{8CFAC5D2-CAFF-4595-ADEE-7FC8F963719A}" type="pres">
      <dgm:prSet presAssocID="{B42BDA81-E12C-4ACE-B3FC-726F9E6F3A5B}" presName="descendantText" presStyleLbl="alignAcc1" presStyleIdx="2" presStyleCnt="4">
        <dgm:presLayoutVars>
          <dgm:bulletEnabled val="1"/>
        </dgm:presLayoutVars>
      </dgm:prSet>
      <dgm:spPr/>
      <dgm:t>
        <a:bodyPr/>
        <a:lstStyle/>
        <a:p>
          <a:endParaRPr lang="en-US"/>
        </a:p>
      </dgm:t>
    </dgm:pt>
    <dgm:pt modelId="{C9186218-4ADC-4012-AFCB-BCF461BE61A8}" type="pres">
      <dgm:prSet presAssocID="{AC0B7A77-9E79-4902-96E7-BF924B68998F}" presName="sp" presStyleCnt="0"/>
      <dgm:spPr/>
    </dgm:pt>
    <dgm:pt modelId="{1CC64BF0-5BF5-46FE-8730-029726DE661D}" type="pres">
      <dgm:prSet presAssocID="{860F1857-E8CA-4C29-B8EC-44CB16CAF4BF}" presName="composite" presStyleCnt="0"/>
      <dgm:spPr/>
    </dgm:pt>
    <dgm:pt modelId="{F94C18A7-16E0-4A9E-8D8D-75527DB56AE6}" type="pres">
      <dgm:prSet presAssocID="{860F1857-E8CA-4C29-B8EC-44CB16CAF4BF}" presName="parentText" presStyleLbl="alignNode1" presStyleIdx="3" presStyleCnt="4">
        <dgm:presLayoutVars>
          <dgm:chMax val="1"/>
          <dgm:bulletEnabled val="1"/>
        </dgm:presLayoutVars>
      </dgm:prSet>
      <dgm:spPr/>
      <dgm:t>
        <a:bodyPr/>
        <a:lstStyle/>
        <a:p>
          <a:endParaRPr lang="en-US"/>
        </a:p>
      </dgm:t>
    </dgm:pt>
    <dgm:pt modelId="{D2C450C8-1FA9-4220-9D0F-122C0C7EB373}" type="pres">
      <dgm:prSet presAssocID="{860F1857-E8CA-4C29-B8EC-44CB16CAF4BF}" presName="descendantText" presStyleLbl="alignAcc1" presStyleIdx="3" presStyleCnt="4">
        <dgm:presLayoutVars>
          <dgm:bulletEnabled val="1"/>
        </dgm:presLayoutVars>
      </dgm:prSet>
      <dgm:spPr/>
      <dgm:t>
        <a:bodyPr/>
        <a:lstStyle/>
        <a:p>
          <a:endParaRPr lang="en-US"/>
        </a:p>
      </dgm:t>
    </dgm:pt>
  </dgm:ptLst>
  <dgm:cxnLst>
    <dgm:cxn modelId="{C85B3555-AF88-489B-9D08-7511A6C1D76D}" type="presOf" srcId="{D667C6F6-E7CB-448D-A787-8331B29CE090}" destId="{3B1A4455-0F7D-4ECC-AC0C-EF00BE14CE93}" srcOrd="0" destOrd="0" presId="urn:microsoft.com/office/officeart/2005/8/layout/chevron2"/>
    <dgm:cxn modelId="{37492412-9704-4255-97E8-7406B19496C8}" type="presOf" srcId="{F8FDE538-9EFC-4556-9BB4-D92EC614DDB3}" destId="{D2C450C8-1FA9-4220-9D0F-122C0C7EB373}" srcOrd="0" destOrd="2" presId="urn:microsoft.com/office/officeart/2005/8/layout/chevron2"/>
    <dgm:cxn modelId="{2892AED0-10D1-459E-8C8C-4A2D036593AA}" srcId="{5CC7215C-56F4-44A5-B262-DB5E9CBCC95A}" destId="{A52755F8-434F-4B40-B20D-FC0C73CABC23}" srcOrd="1" destOrd="0" parTransId="{40218B9F-0CFF-4432-BD40-41B0BFE7EBB7}" sibTransId="{94E8C4E6-29E6-40C0-BAAF-7C89502041B8}"/>
    <dgm:cxn modelId="{74375687-410B-44A4-A44A-75934A786283}" type="presOf" srcId="{A52755F8-434F-4B40-B20D-FC0C73CABC23}" destId="{4AE1609D-9415-4A5E-B729-D621A21A5759}" srcOrd="0" destOrd="1" presId="urn:microsoft.com/office/officeart/2005/8/layout/chevron2"/>
    <dgm:cxn modelId="{3561CB89-0380-49B3-A73F-BF663F0E1741}" type="presOf" srcId="{AB38C900-585D-4823-9E6B-FD88EA701B60}" destId="{8399FA49-B352-4D12-A3EC-B49105285438}" srcOrd="0" destOrd="0" presId="urn:microsoft.com/office/officeart/2005/8/layout/chevron2"/>
    <dgm:cxn modelId="{8A62FF97-C84E-4906-A911-62EDFF0A4C80}" srcId="{860F1857-E8CA-4C29-B8EC-44CB16CAF4BF}" destId="{F85A594C-AAD3-4FF6-BCAA-DC5047309857}" srcOrd="0" destOrd="0" parTransId="{4FD1D03D-170D-4211-AB9D-4BC285D6CFFD}" sibTransId="{A31C25BC-4193-45FF-ADBB-C496E5014D10}"/>
    <dgm:cxn modelId="{132F529A-E5B6-4B6B-AD29-86CBF678674A}" srcId="{5CC7215C-56F4-44A5-B262-DB5E9CBCC95A}" destId="{E2D63608-B319-4732-A4E1-F5977CB1A080}" srcOrd="0" destOrd="0" parTransId="{3AC19FE5-1D74-4A0B-863C-08B23D166947}" sibTransId="{BCBFF88A-3315-4910-B8CF-DD9B5748F44C}"/>
    <dgm:cxn modelId="{A4811167-7E22-48F3-B93C-5BFE1629704D}" srcId="{006491E3-5D95-4C78-BDBD-2A1207E67E03}" destId="{E1CA26D6-0F5D-4229-951F-09CF5604959E}" srcOrd="1" destOrd="0" parTransId="{F23A5E29-4DC1-4D8F-88BC-DEC658C8C1FD}" sibTransId="{B22DCCD9-B6C3-426F-B5BC-508A104C2541}"/>
    <dgm:cxn modelId="{896F88CE-EB08-4B4C-B7C5-1C4A86B8147D}" srcId="{D667C6F6-E7CB-448D-A787-8331B29CE090}" destId="{860F1857-E8CA-4C29-B8EC-44CB16CAF4BF}" srcOrd="3" destOrd="0" parTransId="{D3352AA2-E54F-4965-A1C7-34CB3A34A53D}" sibTransId="{4197DBBC-54D5-40DB-8E06-A9EBA9B58914}"/>
    <dgm:cxn modelId="{183E7496-D03E-4982-AB5F-E22C1D13DC78}" type="presOf" srcId="{E2D63608-B319-4732-A4E1-F5977CB1A080}" destId="{4AE1609D-9415-4A5E-B729-D621A21A5759}" srcOrd="0" destOrd="0" presId="urn:microsoft.com/office/officeart/2005/8/layout/chevron2"/>
    <dgm:cxn modelId="{10C074E8-62CF-428A-AAD3-78064C7F1D8A}" type="presOf" srcId="{F85A594C-AAD3-4FF6-BCAA-DC5047309857}" destId="{D2C450C8-1FA9-4220-9D0F-122C0C7EB373}" srcOrd="0" destOrd="0" presId="urn:microsoft.com/office/officeart/2005/8/layout/chevron2"/>
    <dgm:cxn modelId="{8401444E-1F07-4511-A814-FE43A0BA5F95}" srcId="{B42BDA81-E12C-4ACE-B3FC-726F9E6F3A5B}" destId="{D9845F37-0317-47F6-8C72-0344C681A74C}" srcOrd="0" destOrd="0" parTransId="{DE409D9F-37AE-4A84-B81B-B3DD92E205C3}" sibTransId="{B2814970-DC14-4984-ABC5-69908651AF27}"/>
    <dgm:cxn modelId="{BB00D679-283D-409C-9416-C586228CB74C}" type="presOf" srcId="{F2EA808B-6D48-4473-B8E7-AAA6A4562B14}" destId="{D2C450C8-1FA9-4220-9D0F-122C0C7EB373}" srcOrd="0" destOrd="1" presId="urn:microsoft.com/office/officeart/2005/8/layout/chevron2"/>
    <dgm:cxn modelId="{BDCB8D8A-3FAA-4E0C-BD3A-BDDA3952B6C3}" srcId="{D667C6F6-E7CB-448D-A787-8331B29CE090}" destId="{006491E3-5D95-4C78-BDBD-2A1207E67E03}" srcOrd="0" destOrd="0" parTransId="{C735CC8E-BB25-4952-B0DB-E08603AC62CD}" sibTransId="{AD8F72FB-77E8-4725-8006-6B0A1915F4CA}"/>
    <dgm:cxn modelId="{B43F19BA-F6E6-4A1F-A776-4BC162B6A46A}" type="presOf" srcId="{7F5E9D2A-9691-43B3-B143-0FC3256FDD25}" destId="{4AE1609D-9415-4A5E-B729-D621A21A5759}" srcOrd="0" destOrd="2" presId="urn:microsoft.com/office/officeart/2005/8/layout/chevron2"/>
    <dgm:cxn modelId="{0347C088-3F18-44D3-86D4-12E8D3B1BC21}" srcId="{D667C6F6-E7CB-448D-A787-8331B29CE090}" destId="{B42BDA81-E12C-4ACE-B3FC-726F9E6F3A5B}" srcOrd="2" destOrd="0" parTransId="{6945FB08-D21C-41DF-9AA5-F554D2FF244A}" sibTransId="{AC0B7A77-9E79-4902-96E7-BF924B68998F}"/>
    <dgm:cxn modelId="{C70F35A6-7D91-43A3-BD87-F2813D698306}" srcId="{5CC7215C-56F4-44A5-B262-DB5E9CBCC95A}" destId="{7F5E9D2A-9691-43B3-B143-0FC3256FDD25}" srcOrd="2" destOrd="0" parTransId="{FF32F05D-2111-4271-891D-2A73A13EC1F9}" sibTransId="{488E0AFF-3F7C-4031-8450-422184FC6767}"/>
    <dgm:cxn modelId="{474B3EAE-65BD-4FB9-BC32-65D446622A38}" srcId="{006491E3-5D95-4C78-BDBD-2A1207E67E03}" destId="{AB38C900-585D-4823-9E6B-FD88EA701B60}" srcOrd="0" destOrd="0" parTransId="{01E2EED7-26BA-4D25-B4B2-5DB05FAA9787}" sibTransId="{EB2EDF98-E704-4B82-B8F6-5EE6C2596B42}"/>
    <dgm:cxn modelId="{9043ED98-F8E6-4602-AA0C-C3A85C579D93}" type="presOf" srcId="{D9845F37-0317-47F6-8C72-0344C681A74C}" destId="{8CFAC5D2-CAFF-4595-ADEE-7FC8F963719A}" srcOrd="0" destOrd="0" presId="urn:microsoft.com/office/officeart/2005/8/layout/chevron2"/>
    <dgm:cxn modelId="{91BFF311-A6AC-46CC-8C4A-681630743AFA}" type="presOf" srcId="{C61BD5B8-A756-4558-ABC5-4EFE9951AA0E}" destId="{8399FA49-B352-4D12-A3EC-B49105285438}" srcOrd="0" destOrd="2" presId="urn:microsoft.com/office/officeart/2005/8/layout/chevron2"/>
    <dgm:cxn modelId="{8B53DD5A-7BE1-439A-86FB-49A6E65E920F}" type="presOf" srcId="{860F1857-E8CA-4C29-B8EC-44CB16CAF4BF}" destId="{F94C18A7-16E0-4A9E-8D8D-75527DB56AE6}" srcOrd="0" destOrd="0" presId="urn:microsoft.com/office/officeart/2005/8/layout/chevron2"/>
    <dgm:cxn modelId="{2FB0B509-029D-46D7-8284-B7E7B89AE521}" srcId="{860F1857-E8CA-4C29-B8EC-44CB16CAF4BF}" destId="{F2EA808B-6D48-4473-B8E7-AAA6A4562B14}" srcOrd="1" destOrd="0" parTransId="{E467973E-1695-42CA-80C8-3BAD2402AAF3}" sibTransId="{A3270A04-C165-4993-882F-3CAC2910D19C}"/>
    <dgm:cxn modelId="{80E743AB-193D-4BF7-83EC-01A0CBAA012C}" type="presOf" srcId="{B42BDA81-E12C-4ACE-B3FC-726F9E6F3A5B}" destId="{1A0BD23E-36D5-40C7-BE2C-0CC62E263C58}" srcOrd="0" destOrd="0" presId="urn:microsoft.com/office/officeart/2005/8/layout/chevron2"/>
    <dgm:cxn modelId="{DA9929C2-9586-4199-AD42-9E8050051389}" type="presOf" srcId="{86BBB03C-6021-4305-9D2F-67564CDDD79B}" destId="{4AE1609D-9415-4A5E-B729-D621A21A5759}" srcOrd="0" destOrd="3" presId="urn:microsoft.com/office/officeart/2005/8/layout/chevron2"/>
    <dgm:cxn modelId="{BE26B541-CCA3-4C20-AB94-4E0E3E9072F4}" type="presOf" srcId="{5CC7215C-56F4-44A5-B262-DB5E9CBCC95A}" destId="{6B1C4548-6693-4B56-8DD1-457B80FADB9F}" srcOrd="0" destOrd="0" presId="urn:microsoft.com/office/officeart/2005/8/layout/chevron2"/>
    <dgm:cxn modelId="{51550442-04CA-47D3-B8F5-EF44785A2C2B}" srcId="{860F1857-E8CA-4C29-B8EC-44CB16CAF4BF}" destId="{F8FDE538-9EFC-4556-9BB4-D92EC614DDB3}" srcOrd="2" destOrd="0" parTransId="{DF59A36B-5F0C-4676-AC0B-E9B72DF28371}" sibTransId="{4C477B0E-603E-4E15-9BFC-B62ED8C1CF24}"/>
    <dgm:cxn modelId="{E34A9D49-430B-450C-852B-ACB080CC4938}" type="presOf" srcId="{E1CA26D6-0F5D-4229-951F-09CF5604959E}" destId="{8399FA49-B352-4D12-A3EC-B49105285438}" srcOrd="0" destOrd="1" presId="urn:microsoft.com/office/officeart/2005/8/layout/chevron2"/>
    <dgm:cxn modelId="{FF979603-F62E-4DC2-BD7E-EDE76D380976}" srcId="{D667C6F6-E7CB-448D-A787-8331B29CE090}" destId="{5CC7215C-56F4-44A5-B262-DB5E9CBCC95A}" srcOrd="1" destOrd="0" parTransId="{DF8E8EEB-5063-40BA-B264-013581010920}" sibTransId="{C481020C-5F61-4C02-8DC4-6FC94C5C9BDD}"/>
    <dgm:cxn modelId="{D162F30A-E0E8-4621-8E8F-213C3B8A55B8}" type="presOf" srcId="{006491E3-5D95-4C78-BDBD-2A1207E67E03}" destId="{B1F18465-4273-4CF5-B4E0-72FD00EFE718}" srcOrd="0" destOrd="0" presId="urn:microsoft.com/office/officeart/2005/8/layout/chevron2"/>
    <dgm:cxn modelId="{521CD84B-E681-49F4-872B-F7629B748F95}" srcId="{5CC7215C-56F4-44A5-B262-DB5E9CBCC95A}" destId="{86BBB03C-6021-4305-9D2F-67564CDDD79B}" srcOrd="3" destOrd="0" parTransId="{9EB7EDD2-72CF-4976-A509-C399AB809B7E}" sibTransId="{67F99895-4A97-4EFF-8F20-C0F2CA52C810}"/>
    <dgm:cxn modelId="{85CC0427-2DE6-45D9-A381-A7B7666DA8CA}" srcId="{006491E3-5D95-4C78-BDBD-2A1207E67E03}" destId="{C61BD5B8-A756-4558-ABC5-4EFE9951AA0E}" srcOrd="2" destOrd="0" parTransId="{D0DFF83E-0574-4D64-AA23-4CDC10455192}" sibTransId="{73B2331C-B5F1-402F-A1A6-DA45F43FDAC5}"/>
    <dgm:cxn modelId="{E13507FF-FD96-4765-AB9B-1636750286D1}" type="presParOf" srcId="{3B1A4455-0F7D-4ECC-AC0C-EF00BE14CE93}" destId="{B2CDE18A-341F-4F40-825B-78F535E564EB}" srcOrd="0" destOrd="0" presId="urn:microsoft.com/office/officeart/2005/8/layout/chevron2"/>
    <dgm:cxn modelId="{8CAFDA1E-6D78-4AED-9056-4E45CA876756}" type="presParOf" srcId="{B2CDE18A-341F-4F40-825B-78F535E564EB}" destId="{B1F18465-4273-4CF5-B4E0-72FD00EFE718}" srcOrd="0" destOrd="0" presId="urn:microsoft.com/office/officeart/2005/8/layout/chevron2"/>
    <dgm:cxn modelId="{2569C241-2ECD-4415-A0B4-6C6566370F11}" type="presParOf" srcId="{B2CDE18A-341F-4F40-825B-78F535E564EB}" destId="{8399FA49-B352-4D12-A3EC-B49105285438}" srcOrd="1" destOrd="0" presId="urn:microsoft.com/office/officeart/2005/8/layout/chevron2"/>
    <dgm:cxn modelId="{BBB4CC43-C912-4156-91F3-ADCFAD2F2DD5}" type="presParOf" srcId="{3B1A4455-0F7D-4ECC-AC0C-EF00BE14CE93}" destId="{42B68E5A-EB12-47B6-A3A0-43373EE9491D}" srcOrd="1" destOrd="0" presId="urn:microsoft.com/office/officeart/2005/8/layout/chevron2"/>
    <dgm:cxn modelId="{36430A12-08AE-4E91-9886-E57F4356DEB7}" type="presParOf" srcId="{3B1A4455-0F7D-4ECC-AC0C-EF00BE14CE93}" destId="{65A10646-50FB-4279-9586-E1414E5CE06C}" srcOrd="2" destOrd="0" presId="urn:microsoft.com/office/officeart/2005/8/layout/chevron2"/>
    <dgm:cxn modelId="{ABC0E203-2C05-4913-9826-C15FFC853DCA}" type="presParOf" srcId="{65A10646-50FB-4279-9586-E1414E5CE06C}" destId="{6B1C4548-6693-4B56-8DD1-457B80FADB9F}" srcOrd="0" destOrd="0" presId="urn:microsoft.com/office/officeart/2005/8/layout/chevron2"/>
    <dgm:cxn modelId="{C4016544-23D7-4DB2-93A5-DBDFF64AE376}" type="presParOf" srcId="{65A10646-50FB-4279-9586-E1414E5CE06C}" destId="{4AE1609D-9415-4A5E-B729-D621A21A5759}" srcOrd="1" destOrd="0" presId="urn:microsoft.com/office/officeart/2005/8/layout/chevron2"/>
    <dgm:cxn modelId="{75053560-7BBA-48A4-9F40-486B9184E5E9}" type="presParOf" srcId="{3B1A4455-0F7D-4ECC-AC0C-EF00BE14CE93}" destId="{368C0FB2-A48A-4DB2-9DB1-F663022D657F}" srcOrd="3" destOrd="0" presId="urn:microsoft.com/office/officeart/2005/8/layout/chevron2"/>
    <dgm:cxn modelId="{2512D48E-9DB3-4836-BB24-18859924D865}" type="presParOf" srcId="{3B1A4455-0F7D-4ECC-AC0C-EF00BE14CE93}" destId="{A7415444-2791-40DE-BEED-D3A19AD4B125}" srcOrd="4" destOrd="0" presId="urn:microsoft.com/office/officeart/2005/8/layout/chevron2"/>
    <dgm:cxn modelId="{ED430750-DE09-49C2-9D1C-B51AD102071C}" type="presParOf" srcId="{A7415444-2791-40DE-BEED-D3A19AD4B125}" destId="{1A0BD23E-36D5-40C7-BE2C-0CC62E263C58}" srcOrd="0" destOrd="0" presId="urn:microsoft.com/office/officeart/2005/8/layout/chevron2"/>
    <dgm:cxn modelId="{53FB8FBC-6F90-434B-9571-31F44E3B39FB}" type="presParOf" srcId="{A7415444-2791-40DE-BEED-D3A19AD4B125}" destId="{8CFAC5D2-CAFF-4595-ADEE-7FC8F963719A}" srcOrd="1" destOrd="0" presId="urn:microsoft.com/office/officeart/2005/8/layout/chevron2"/>
    <dgm:cxn modelId="{6800E693-322F-461E-A97A-CCB83CE923F4}" type="presParOf" srcId="{3B1A4455-0F7D-4ECC-AC0C-EF00BE14CE93}" destId="{C9186218-4ADC-4012-AFCB-BCF461BE61A8}" srcOrd="5" destOrd="0" presId="urn:microsoft.com/office/officeart/2005/8/layout/chevron2"/>
    <dgm:cxn modelId="{D38BA03E-2AE2-4794-8F72-43C5197624A1}" type="presParOf" srcId="{3B1A4455-0F7D-4ECC-AC0C-EF00BE14CE93}" destId="{1CC64BF0-5BF5-46FE-8730-029726DE661D}" srcOrd="6" destOrd="0" presId="urn:microsoft.com/office/officeart/2005/8/layout/chevron2"/>
    <dgm:cxn modelId="{CE456FBA-71B0-4B2B-9389-A5048AAE32AA}" type="presParOf" srcId="{1CC64BF0-5BF5-46FE-8730-029726DE661D}" destId="{F94C18A7-16E0-4A9E-8D8D-75527DB56AE6}" srcOrd="0" destOrd="0" presId="urn:microsoft.com/office/officeart/2005/8/layout/chevron2"/>
    <dgm:cxn modelId="{C793659C-D396-4053-9E22-6AA6D7C2225B}" type="presParOf" srcId="{1CC64BF0-5BF5-46FE-8730-029726DE661D}" destId="{D2C450C8-1FA9-4220-9D0F-122C0C7EB373}"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4F4EC8D-8C7B-4388-A940-EE23DCB0FA65}">
      <dsp:nvSpPr>
        <dsp:cNvPr id="0" name=""/>
        <dsp:cNvSpPr/>
      </dsp:nvSpPr>
      <dsp:spPr>
        <a:xfrm rot="5400000">
          <a:off x="-210423" y="213117"/>
          <a:ext cx="1402822" cy="98197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endParaRPr lang="en-US" sz="900" b="0" kern="1200" dirty="0" smtClean="0">
            <a:latin typeface="Arial" pitchFamily="34" charset="0"/>
            <a:cs typeface="Arial" pitchFamily="34" charset="0"/>
          </a:endParaRPr>
        </a:p>
        <a:p>
          <a:pPr lvl="0" algn="ctr" defTabSz="400050">
            <a:lnSpc>
              <a:spcPct val="90000"/>
            </a:lnSpc>
            <a:spcBef>
              <a:spcPct val="0"/>
            </a:spcBef>
            <a:spcAft>
              <a:spcPct val="35000"/>
            </a:spcAft>
          </a:pPr>
          <a:r>
            <a:rPr lang="en-US" sz="900" b="0" kern="1200" dirty="0" smtClean="0">
              <a:latin typeface="Arial" pitchFamily="34" charset="0"/>
              <a:cs typeface="Arial" pitchFamily="34" charset="0"/>
            </a:rPr>
            <a:t>Town </a:t>
          </a:r>
        </a:p>
        <a:p>
          <a:pPr lvl="0" algn="ctr" defTabSz="400050">
            <a:lnSpc>
              <a:spcPct val="90000"/>
            </a:lnSpc>
            <a:spcBef>
              <a:spcPct val="0"/>
            </a:spcBef>
            <a:spcAft>
              <a:spcPct val="35000"/>
            </a:spcAft>
          </a:pPr>
          <a:r>
            <a:rPr lang="en-US" sz="1000" b="0" kern="1200" dirty="0" smtClean="0">
              <a:latin typeface="Arial" pitchFamily="34" charset="0"/>
              <a:cs typeface="Arial" pitchFamily="34" charset="0"/>
            </a:rPr>
            <a:t>Admin</a:t>
          </a:r>
        </a:p>
        <a:p>
          <a:pPr lvl="0" algn="ctr" defTabSz="400050">
            <a:lnSpc>
              <a:spcPct val="90000"/>
            </a:lnSpc>
            <a:spcBef>
              <a:spcPct val="0"/>
            </a:spcBef>
            <a:spcAft>
              <a:spcPct val="35000"/>
            </a:spcAft>
          </a:pPr>
          <a:r>
            <a:rPr lang="en-US" sz="1000" b="0" kern="1200" dirty="0" smtClean="0">
              <a:latin typeface="Arial" pitchFamily="34" charset="0"/>
              <a:cs typeface="Arial" pitchFamily="34" charset="0"/>
            </a:rPr>
            <a:t>Day 1</a:t>
          </a:r>
          <a:endParaRPr lang="en-US" sz="1000" b="0" kern="1200" dirty="0">
            <a:latin typeface="Arial" pitchFamily="34" charset="0"/>
            <a:cs typeface="Arial" pitchFamily="34" charset="0"/>
          </a:endParaRPr>
        </a:p>
      </dsp:txBody>
      <dsp:txXfrm rot="5400000">
        <a:off x="-210423" y="213117"/>
        <a:ext cx="1402822" cy="981975"/>
      </dsp:txXfrm>
    </dsp:sp>
    <dsp:sp modelId="{C79F7943-31DB-4801-821F-B18AFC0C5AEA}">
      <dsp:nvSpPr>
        <dsp:cNvPr id="0" name=""/>
        <dsp:cNvSpPr/>
      </dsp:nvSpPr>
      <dsp:spPr>
        <a:xfrm rot="5400000">
          <a:off x="4416330" y="-3431661"/>
          <a:ext cx="912313" cy="778102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b="0" kern="1200" dirty="0" smtClean="0">
              <a:latin typeface="Arial" pitchFamily="34" charset="0"/>
              <a:cs typeface="Arial" pitchFamily="34" charset="0"/>
            </a:rPr>
            <a:t>Applicant submits application &amp; non-refundable $50.00 application fee </a:t>
          </a:r>
          <a:endParaRPr lang="en-US" sz="1200" b="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b="0" kern="1200" dirty="0" smtClean="0">
              <a:latin typeface="Arial" pitchFamily="34" charset="0"/>
              <a:cs typeface="Arial" pitchFamily="34" charset="0"/>
            </a:rPr>
            <a:t>Administrator dates application, copies and deposits payment</a:t>
          </a:r>
          <a:endParaRPr lang="en-US" sz="1200" b="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b="0" kern="1200" dirty="0" smtClean="0">
              <a:latin typeface="Arial" pitchFamily="34" charset="0"/>
              <a:cs typeface="Arial" pitchFamily="34" charset="0"/>
            </a:rPr>
            <a:t>Scan and email application to Tax Collector, Building Inspector and Community Revitalization Committee Members</a:t>
          </a:r>
          <a:endParaRPr lang="en-US" sz="1200" b="0" kern="1200" dirty="0">
            <a:latin typeface="Arial" pitchFamily="34" charset="0"/>
            <a:cs typeface="Arial" pitchFamily="34" charset="0"/>
          </a:endParaRPr>
        </a:p>
      </dsp:txBody>
      <dsp:txXfrm rot="5400000">
        <a:off x="4416330" y="-3431661"/>
        <a:ext cx="912313" cy="7781024"/>
      </dsp:txXfrm>
    </dsp:sp>
    <dsp:sp modelId="{FC95DD4C-C952-4AA3-A17C-155701813BAA}">
      <dsp:nvSpPr>
        <dsp:cNvPr id="0" name=""/>
        <dsp:cNvSpPr/>
      </dsp:nvSpPr>
      <dsp:spPr>
        <a:xfrm rot="5400000">
          <a:off x="-210423" y="1470913"/>
          <a:ext cx="1402822" cy="98197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endParaRPr lang="en-US" sz="1000" b="0" kern="1200" dirty="0" smtClean="0">
            <a:latin typeface="Arial" pitchFamily="34" charset="0"/>
            <a:cs typeface="Arial" pitchFamily="34" charset="0"/>
          </a:endParaRPr>
        </a:p>
        <a:p>
          <a:pPr lvl="0" algn="ctr" defTabSz="444500">
            <a:lnSpc>
              <a:spcPct val="90000"/>
            </a:lnSpc>
            <a:spcBef>
              <a:spcPct val="0"/>
            </a:spcBef>
            <a:spcAft>
              <a:spcPct val="35000"/>
            </a:spcAft>
          </a:pPr>
          <a:r>
            <a:rPr lang="en-US" sz="1000" b="0" kern="1200" dirty="0" smtClean="0">
              <a:latin typeface="Arial" pitchFamily="34" charset="0"/>
              <a:cs typeface="Arial" pitchFamily="34" charset="0"/>
            </a:rPr>
            <a:t>Tax Collector</a:t>
          </a:r>
        </a:p>
        <a:p>
          <a:pPr lvl="0" algn="ctr" defTabSz="444500">
            <a:lnSpc>
              <a:spcPct val="90000"/>
            </a:lnSpc>
            <a:spcBef>
              <a:spcPct val="0"/>
            </a:spcBef>
            <a:spcAft>
              <a:spcPct val="35000"/>
            </a:spcAft>
          </a:pPr>
          <a:r>
            <a:rPr lang="en-US" sz="1000" b="0" kern="1200" dirty="0" smtClean="0">
              <a:latin typeface="Arial" pitchFamily="34" charset="0"/>
              <a:cs typeface="Arial" pitchFamily="34" charset="0"/>
            </a:rPr>
            <a:t>Building Inspector</a:t>
          </a:r>
        </a:p>
        <a:p>
          <a:pPr lvl="0" algn="ctr" defTabSz="444500">
            <a:lnSpc>
              <a:spcPct val="90000"/>
            </a:lnSpc>
            <a:spcBef>
              <a:spcPct val="0"/>
            </a:spcBef>
            <a:spcAft>
              <a:spcPct val="35000"/>
            </a:spcAft>
          </a:pPr>
          <a:r>
            <a:rPr lang="en-US" sz="1000" b="0" kern="1200" dirty="0" smtClean="0">
              <a:latin typeface="Arial" pitchFamily="34" charset="0"/>
              <a:cs typeface="Arial" pitchFamily="34" charset="0"/>
            </a:rPr>
            <a:t>Day 7</a:t>
          </a:r>
          <a:endParaRPr lang="en-US" sz="1000" b="0" kern="1200" dirty="0">
            <a:latin typeface="Arial" pitchFamily="34" charset="0"/>
            <a:cs typeface="Arial" pitchFamily="34" charset="0"/>
          </a:endParaRPr>
        </a:p>
      </dsp:txBody>
      <dsp:txXfrm rot="5400000">
        <a:off x="-210423" y="1470913"/>
        <a:ext cx="1402822" cy="981975"/>
      </dsp:txXfrm>
    </dsp:sp>
    <dsp:sp modelId="{E48EAD98-A5D8-43C1-971C-326A02591BAB}">
      <dsp:nvSpPr>
        <dsp:cNvPr id="0" name=""/>
        <dsp:cNvSpPr/>
      </dsp:nvSpPr>
      <dsp:spPr>
        <a:xfrm rot="5400000">
          <a:off x="4416570" y="-2174104"/>
          <a:ext cx="911834" cy="778102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b="0" kern="1200" dirty="0" smtClean="0">
              <a:latin typeface="Arial" pitchFamily="34" charset="0"/>
              <a:cs typeface="Arial" pitchFamily="34" charset="0"/>
            </a:rPr>
            <a:t>Tax Collector emails Community Revitalization Committee 1) Current assessment value 2) Verification property is current on taxes 3) Last assessment date</a:t>
          </a:r>
          <a:endParaRPr lang="en-US" sz="1200" b="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b="0" kern="1200" dirty="0" smtClean="0">
              <a:latin typeface="Arial" pitchFamily="34" charset="0"/>
              <a:cs typeface="Arial" pitchFamily="34" charset="0"/>
            </a:rPr>
            <a:t>Building Inspector emails Community Revitalization Committee  opinion on a review of the scope of work and budget estimate for reasonableness including assessment of energy efficiency initiatives</a:t>
          </a:r>
          <a:endParaRPr lang="en-US" sz="1200" b="0" kern="1200" dirty="0">
            <a:latin typeface="Arial" pitchFamily="34" charset="0"/>
            <a:cs typeface="Arial" pitchFamily="34" charset="0"/>
          </a:endParaRPr>
        </a:p>
      </dsp:txBody>
      <dsp:txXfrm rot="5400000">
        <a:off x="4416570" y="-2174104"/>
        <a:ext cx="911834" cy="7781024"/>
      </dsp:txXfrm>
    </dsp:sp>
    <dsp:sp modelId="{66739BDE-05AA-41E5-8D41-328217FBB3B5}">
      <dsp:nvSpPr>
        <dsp:cNvPr id="0" name=""/>
        <dsp:cNvSpPr/>
      </dsp:nvSpPr>
      <dsp:spPr>
        <a:xfrm rot="5400000">
          <a:off x="-210423" y="2728710"/>
          <a:ext cx="1402822" cy="98197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endParaRPr lang="en-US" sz="1000" b="0" kern="1200" dirty="0" smtClean="0">
            <a:latin typeface="Arial" pitchFamily="34" charset="0"/>
            <a:cs typeface="Arial" pitchFamily="34" charset="0"/>
          </a:endParaRPr>
        </a:p>
        <a:p>
          <a:pPr lvl="0" algn="ctr" defTabSz="444500">
            <a:lnSpc>
              <a:spcPct val="90000"/>
            </a:lnSpc>
            <a:spcBef>
              <a:spcPct val="0"/>
            </a:spcBef>
            <a:spcAft>
              <a:spcPct val="35000"/>
            </a:spcAft>
          </a:pPr>
          <a:r>
            <a:rPr lang="en-US" sz="1000" b="0" kern="1200" dirty="0" smtClean="0">
              <a:latin typeface="Arial" pitchFamily="34" charset="0"/>
              <a:cs typeface="Arial" pitchFamily="34" charset="0"/>
            </a:rPr>
            <a:t>Community Revitalization Committee</a:t>
          </a:r>
        </a:p>
        <a:p>
          <a:pPr lvl="0" algn="ctr" defTabSz="444500">
            <a:lnSpc>
              <a:spcPct val="90000"/>
            </a:lnSpc>
            <a:spcBef>
              <a:spcPct val="0"/>
            </a:spcBef>
            <a:spcAft>
              <a:spcPct val="35000"/>
            </a:spcAft>
          </a:pPr>
          <a:r>
            <a:rPr lang="en-US" sz="1000" b="0" kern="1200" dirty="0" smtClean="0">
              <a:latin typeface="Arial" pitchFamily="34" charset="0"/>
              <a:cs typeface="Arial" pitchFamily="34" charset="0"/>
            </a:rPr>
            <a:t>Day 14</a:t>
          </a:r>
          <a:endParaRPr lang="en-US" sz="1000" b="0" kern="1200" dirty="0">
            <a:latin typeface="Arial" pitchFamily="34" charset="0"/>
            <a:cs typeface="Arial" pitchFamily="34" charset="0"/>
          </a:endParaRPr>
        </a:p>
      </dsp:txBody>
      <dsp:txXfrm rot="5400000">
        <a:off x="-210423" y="2728710"/>
        <a:ext cx="1402822" cy="981975"/>
      </dsp:txXfrm>
    </dsp:sp>
    <dsp:sp modelId="{6F485D33-8C12-479A-BCDF-5ABA4D07B76A}">
      <dsp:nvSpPr>
        <dsp:cNvPr id="0" name=""/>
        <dsp:cNvSpPr/>
      </dsp:nvSpPr>
      <dsp:spPr>
        <a:xfrm rot="5400000">
          <a:off x="4416570" y="-916307"/>
          <a:ext cx="911834" cy="778102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b="0" kern="1200" dirty="0" smtClean="0">
              <a:latin typeface="Arial" pitchFamily="34" charset="0"/>
              <a:cs typeface="Arial" pitchFamily="34" charset="0"/>
            </a:rPr>
            <a:t>Evaluates application to determine whether application should be presented for a Public Hearing or rejected as incomplete or non-qualifying</a:t>
          </a:r>
          <a:endParaRPr lang="en-US" sz="1200" b="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b="0" kern="1200" dirty="0" smtClean="0">
              <a:latin typeface="Arial" pitchFamily="34" charset="0"/>
              <a:cs typeface="Arial" pitchFamily="34" charset="0"/>
            </a:rPr>
            <a:t>Evaluate whether project is inline with Planning &amp; Zoning Regulations</a:t>
          </a:r>
          <a:endParaRPr lang="en-US" sz="1200" b="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b="0" kern="1200" dirty="0" smtClean="0">
              <a:latin typeface="Arial" pitchFamily="34" charset="0"/>
              <a:cs typeface="Arial" pitchFamily="34" charset="0"/>
            </a:rPr>
            <a:t>Contact Town Administrator for inclusion at next available Select Board Meeting</a:t>
          </a:r>
          <a:endParaRPr lang="en-US" sz="1200" b="0" kern="1200" dirty="0">
            <a:latin typeface="Arial" pitchFamily="34" charset="0"/>
            <a:cs typeface="Arial" pitchFamily="34" charset="0"/>
          </a:endParaRPr>
        </a:p>
      </dsp:txBody>
      <dsp:txXfrm rot="5400000">
        <a:off x="4416570" y="-916307"/>
        <a:ext cx="911834" cy="7781024"/>
      </dsp:txXfrm>
    </dsp:sp>
    <dsp:sp modelId="{7AF800A8-A617-4185-9D56-830655122F84}">
      <dsp:nvSpPr>
        <dsp:cNvPr id="0" name=""/>
        <dsp:cNvSpPr/>
      </dsp:nvSpPr>
      <dsp:spPr>
        <a:xfrm rot="5400000">
          <a:off x="-210423" y="3986507"/>
          <a:ext cx="1402822" cy="98197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0" kern="1200" dirty="0" smtClean="0">
              <a:latin typeface="Arial" pitchFamily="34" charset="0"/>
              <a:cs typeface="Arial" pitchFamily="34" charset="0"/>
            </a:rPr>
            <a:t>Select Board</a:t>
          </a:r>
        </a:p>
        <a:p>
          <a:pPr lvl="0" algn="ctr" defTabSz="444500">
            <a:lnSpc>
              <a:spcPct val="90000"/>
            </a:lnSpc>
            <a:spcBef>
              <a:spcPct val="0"/>
            </a:spcBef>
            <a:spcAft>
              <a:spcPct val="35000"/>
            </a:spcAft>
          </a:pPr>
          <a:r>
            <a:rPr lang="en-US" sz="1000" b="0" kern="1200" dirty="0" smtClean="0">
              <a:latin typeface="Arial" pitchFamily="34" charset="0"/>
              <a:cs typeface="Arial" pitchFamily="34" charset="0"/>
            </a:rPr>
            <a:t>Day 21 - 28</a:t>
          </a:r>
          <a:endParaRPr lang="en-US" sz="1000" b="0" kern="1200" dirty="0">
            <a:latin typeface="Arial" pitchFamily="34" charset="0"/>
            <a:cs typeface="Arial" pitchFamily="34" charset="0"/>
          </a:endParaRPr>
        </a:p>
      </dsp:txBody>
      <dsp:txXfrm rot="5400000">
        <a:off x="-210423" y="3986507"/>
        <a:ext cx="1402822" cy="981975"/>
      </dsp:txXfrm>
    </dsp:sp>
    <dsp:sp modelId="{600C6AFB-768E-49B5-A033-83D29ED16BF7}">
      <dsp:nvSpPr>
        <dsp:cNvPr id="0" name=""/>
        <dsp:cNvSpPr/>
      </dsp:nvSpPr>
      <dsp:spPr>
        <a:xfrm rot="5400000">
          <a:off x="4416570" y="341488"/>
          <a:ext cx="911834" cy="778102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b="0" kern="1200" dirty="0" smtClean="0">
              <a:latin typeface="Arial" pitchFamily="34" charset="0"/>
              <a:cs typeface="Arial" pitchFamily="34" charset="0"/>
            </a:rPr>
            <a:t>Interested parties attend Select Board meeting to provide an overview of application, whether the Committee believes the application should be rejected or request a Public Hearing date</a:t>
          </a:r>
          <a:endParaRPr lang="en-US" sz="1200" b="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b="0" kern="1200" dirty="0" smtClean="0">
              <a:latin typeface="Arial" pitchFamily="34" charset="0"/>
              <a:cs typeface="Arial" pitchFamily="34" charset="0"/>
            </a:rPr>
            <a:t>Town Administrator will schedule and notice a Public Hearing if appropriate within 14 days</a:t>
          </a:r>
          <a:endParaRPr lang="en-US" sz="1200" b="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b="0" kern="1200" dirty="0" smtClean="0">
              <a:latin typeface="Arial" pitchFamily="34" charset="0"/>
              <a:cs typeface="Arial" pitchFamily="34" charset="0"/>
            </a:rPr>
            <a:t>Committee will send rejection notice if appropriate and is responsible to file and retain records and application  </a:t>
          </a:r>
          <a:endParaRPr lang="en-US" sz="1200" b="0" kern="1200" dirty="0">
            <a:latin typeface="Arial" pitchFamily="34" charset="0"/>
            <a:cs typeface="Arial" pitchFamily="34" charset="0"/>
          </a:endParaRPr>
        </a:p>
      </dsp:txBody>
      <dsp:txXfrm rot="5400000">
        <a:off x="4416570" y="341488"/>
        <a:ext cx="911834" cy="778102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1F18465-4273-4CF5-B4E0-72FD00EFE718}">
      <dsp:nvSpPr>
        <dsp:cNvPr id="0" name=""/>
        <dsp:cNvSpPr/>
      </dsp:nvSpPr>
      <dsp:spPr>
        <a:xfrm rot="5400000">
          <a:off x="-187674" y="191233"/>
          <a:ext cx="1251165" cy="87581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latin typeface="Arial" pitchFamily="34" charset="0"/>
              <a:cs typeface="Arial" pitchFamily="34" charset="0"/>
            </a:rPr>
            <a:t>Select Board</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Day 28-35</a:t>
          </a:r>
          <a:endParaRPr lang="en-US" sz="1000" kern="1200" dirty="0">
            <a:latin typeface="Arial" pitchFamily="34" charset="0"/>
            <a:cs typeface="Arial" pitchFamily="34" charset="0"/>
          </a:endParaRPr>
        </a:p>
      </dsp:txBody>
      <dsp:txXfrm rot="5400000">
        <a:off x="-187674" y="191233"/>
        <a:ext cx="1251165" cy="875815"/>
      </dsp:txXfrm>
    </dsp:sp>
    <dsp:sp modelId="{8399FA49-B352-4D12-A3EC-B49105285438}">
      <dsp:nvSpPr>
        <dsp:cNvPr id="0" name=""/>
        <dsp:cNvSpPr/>
      </dsp:nvSpPr>
      <dsp:spPr>
        <a:xfrm rot="5400000">
          <a:off x="4260379" y="-3381004"/>
          <a:ext cx="813257" cy="758238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The Select Board administers a Public Hearing</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Discuss qualifying structure achievement of criteria</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Discuss Public Benefit</a:t>
          </a:r>
          <a:endParaRPr lang="en-US" sz="1200" kern="1200" dirty="0">
            <a:latin typeface="Arial" pitchFamily="34" charset="0"/>
            <a:cs typeface="Arial" pitchFamily="34" charset="0"/>
          </a:endParaRPr>
        </a:p>
      </dsp:txBody>
      <dsp:txXfrm rot="5400000">
        <a:off x="4260379" y="-3381004"/>
        <a:ext cx="813257" cy="7582384"/>
      </dsp:txXfrm>
    </dsp:sp>
    <dsp:sp modelId="{6B1C4548-6693-4B56-8DD1-457B80FADB9F}">
      <dsp:nvSpPr>
        <dsp:cNvPr id="0" name=""/>
        <dsp:cNvSpPr/>
      </dsp:nvSpPr>
      <dsp:spPr>
        <a:xfrm rot="5400000">
          <a:off x="-187674" y="1295805"/>
          <a:ext cx="1251165" cy="87581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endParaRPr lang="en-US" sz="1000" kern="1200" dirty="0" smtClean="0">
            <a:latin typeface="Arial" pitchFamily="34" charset="0"/>
            <a:cs typeface="Arial" pitchFamily="34" charset="0"/>
          </a:endParaRP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Community Revitalization Committee</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20 days </a:t>
          </a:r>
          <a:endParaRPr lang="en-US" sz="1000" kern="1200" dirty="0">
            <a:latin typeface="Arial" pitchFamily="34" charset="0"/>
            <a:cs typeface="Arial" pitchFamily="34" charset="0"/>
          </a:endParaRPr>
        </a:p>
      </dsp:txBody>
      <dsp:txXfrm rot="5400000">
        <a:off x="-187674" y="1295805"/>
        <a:ext cx="1251165" cy="875815"/>
      </dsp:txXfrm>
    </dsp:sp>
    <dsp:sp modelId="{4AE1609D-9415-4A5E-B729-D621A21A5759}">
      <dsp:nvSpPr>
        <dsp:cNvPr id="0" name=""/>
        <dsp:cNvSpPr/>
      </dsp:nvSpPr>
      <dsp:spPr>
        <a:xfrm rot="5400000">
          <a:off x="4260165" y="-2276218"/>
          <a:ext cx="813685" cy="758238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Re-evaluate  achievement of program criteria &amp; quantify value of Public Benefit</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Validate project is in accordance Regulations &amp; Master Plan objectives</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Coordinate/moderate cross departmental communications</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Draft covenant &amp; tax relief recommendation</a:t>
          </a:r>
          <a:endParaRPr lang="en-US" sz="1200" kern="1200" dirty="0">
            <a:latin typeface="Arial" pitchFamily="34" charset="0"/>
            <a:cs typeface="Arial" pitchFamily="34" charset="0"/>
          </a:endParaRPr>
        </a:p>
      </dsp:txBody>
      <dsp:txXfrm rot="5400000">
        <a:off x="4260165" y="-2276218"/>
        <a:ext cx="813685" cy="7582384"/>
      </dsp:txXfrm>
    </dsp:sp>
    <dsp:sp modelId="{1A0BD23E-36D5-40C7-BE2C-0CC62E263C58}">
      <dsp:nvSpPr>
        <dsp:cNvPr id="0" name=""/>
        <dsp:cNvSpPr/>
      </dsp:nvSpPr>
      <dsp:spPr>
        <a:xfrm rot="5400000">
          <a:off x="-187674" y="2400378"/>
          <a:ext cx="1251165" cy="87581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endParaRPr lang="en-US" sz="1000" kern="1200" dirty="0" smtClean="0">
            <a:latin typeface="Arial" pitchFamily="34" charset="0"/>
            <a:cs typeface="Arial" pitchFamily="34" charset="0"/>
          </a:endParaRP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Community Revitalization Committee</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14 days</a:t>
          </a:r>
          <a:endParaRPr lang="en-US" sz="1000" kern="1200" dirty="0">
            <a:latin typeface="Arial" pitchFamily="34" charset="0"/>
            <a:cs typeface="Arial" pitchFamily="34" charset="0"/>
          </a:endParaRPr>
        </a:p>
      </dsp:txBody>
      <dsp:txXfrm rot="5400000">
        <a:off x="-187674" y="2400378"/>
        <a:ext cx="1251165" cy="875815"/>
      </dsp:txXfrm>
    </dsp:sp>
    <dsp:sp modelId="{8CFAC5D2-CAFF-4595-ADEE-7FC8F963719A}">
      <dsp:nvSpPr>
        <dsp:cNvPr id="0" name=""/>
        <dsp:cNvSpPr/>
      </dsp:nvSpPr>
      <dsp:spPr>
        <a:xfrm rot="5400000">
          <a:off x="4260379" y="-1171859"/>
          <a:ext cx="813257" cy="758238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Present recommendations to Select Board</a:t>
          </a:r>
          <a:endParaRPr lang="en-US" sz="1200" kern="1200" dirty="0">
            <a:latin typeface="Arial" pitchFamily="34" charset="0"/>
            <a:cs typeface="Arial" pitchFamily="34" charset="0"/>
          </a:endParaRPr>
        </a:p>
      </dsp:txBody>
      <dsp:txXfrm rot="5400000">
        <a:off x="4260379" y="-1171859"/>
        <a:ext cx="813257" cy="7582384"/>
      </dsp:txXfrm>
    </dsp:sp>
    <dsp:sp modelId="{F94C18A7-16E0-4A9E-8D8D-75527DB56AE6}">
      <dsp:nvSpPr>
        <dsp:cNvPr id="0" name=""/>
        <dsp:cNvSpPr/>
      </dsp:nvSpPr>
      <dsp:spPr>
        <a:xfrm rot="5400000">
          <a:off x="-187674" y="3504950"/>
          <a:ext cx="1251165" cy="875815"/>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latin typeface="Arial" pitchFamily="34" charset="0"/>
              <a:cs typeface="Arial" pitchFamily="34" charset="0"/>
            </a:rPr>
            <a:t>Select Board</a:t>
          </a:r>
        </a:p>
        <a:p>
          <a:pPr lvl="0" algn="ctr" defTabSz="444500">
            <a:lnSpc>
              <a:spcPct val="90000"/>
            </a:lnSpc>
            <a:spcBef>
              <a:spcPct val="0"/>
            </a:spcBef>
            <a:spcAft>
              <a:spcPct val="35000"/>
            </a:spcAft>
          </a:pPr>
          <a:r>
            <a:rPr lang="en-US" sz="1000" kern="1200" dirty="0" smtClean="0">
              <a:latin typeface="Arial" pitchFamily="34" charset="0"/>
              <a:cs typeface="Arial" pitchFamily="34" charset="0"/>
            </a:rPr>
            <a:t>7 days</a:t>
          </a:r>
          <a:endParaRPr lang="en-US" sz="1000" kern="1200" dirty="0">
            <a:latin typeface="Arial" pitchFamily="34" charset="0"/>
            <a:cs typeface="Arial" pitchFamily="34" charset="0"/>
          </a:endParaRPr>
        </a:p>
      </dsp:txBody>
      <dsp:txXfrm rot="5400000">
        <a:off x="-187674" y="3504950"/>
        <a:ext cx="1251165" cy="875815"/>
      </dsp:txXfrm>
    </dsp:sp>
    <dsp:sp modelId="{D2C450C8-1FA9-4220-9D0F-122C0C7EB373}">
      <dsp:nvSpPr>
        <dsp:cNvPr id="0" name=""/>
        <dsp:cNvSpPr/>
      </dsp:nvSpPr>
      <dsp:spPr>
        <a:xfrm rot="5400000">
          <a:off x="4260379" y="-67287"/>
          <a:ext cx="813257" cy="7582384"/>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Accept, modify or reject recommendation</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Approves or denies application</a:t>
          </a:r>
          <a:endParaRPr lang="en-US" sz="1200" kern="1200" dirty="0">
            <a:latin typeface="Arial" pitchFamily="34" charset="0"/>
            <a:cs typeface="Arial" pitchFamily="34" charset="0"/>
          </a:endParaRPr>
        </a:p>
        <a:p>
          <a:pPr marL="114300" lvl="1" indent="-114300" algn="l" defTabSz="533400">
            <a:lnSpc>
              <a:spcPct val="90000"/>
            </a:lnSpc>
            <a:spcBef>
              <a:spcPct val="0"/>
            </a:spcBef>
            <a:spcAft>
              <a:spcPct val="15000"/>
            </a:spcAft>
            <a:buChar char="••"/>
          </a:pPr>
          <a:r>
            <a:rPr lang="en-US" sz="1200" kern="1200" dirty="0" smtClean="0">
              <a:latin typeface="Arial" pitchFamily="34" charset="0"/>
              <a:cs typeface="Arial" pitchFamily="34" charset="0"/>
            </a:rPr>
            <a:t>Executes covenant w/ Property Owner</a:t>
          </a:r>
          <a:endParaRPr lang="en-US" sz="1200" kern="1200" dirty="0">
            <a:latin typeface="Arial" pitchFamily="34" charset="0"/>
            <a:cs typeface="Arial" pitchFamily="34" charset="0"/>
          </a:endParaRPr>
        </a:p>
      </dsp:txBody>
      <dsp:txXfrm rot="5400000">
        <a:off x="4260379" y="-67287"/>
        <a:ext cx="813257" cy="758238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0F4966-84DB-4D18-A2CB-2C324AE777F8}" type="datetimeFigureOut">
              <a:rPr lang="en-US" smtClean="0"/>
              <a:pPr/>
              <a:t>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6BF89-DE1B-4E46-AC26-BB18BA08ECF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0F4966-84DB-4D18-A2CB-2C324AE777F8}" type="datetimeFigureOut">
              <a:rPr lang="en-US" smtClean="0"/>
              <a:pPr/>
              <a:t>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6BF89-DE1B-4E46-AC26-BB18BA08EC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0F4966-84DB-4D18-A2CB-2C324AE777F8}" type="datetimeFigureOut">
              <a:rPr lang="en-US" smtClean="0"/>
              <a:pPr/>
              <a:t>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6BF89-DE1B-4E46-AC26-BB18BA08EC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0F4966-84DB-4D18-A2CB-2C324AE777F8}" type="datetimeFigureOut">
              <a:rPr lang="en-US" smtClean="0"/>
              <a:pPr/>
              <a:t>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6BF89-DE1B-4E46-AC26-BB18BA08ECF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0F4966-84DB-4D18-A2CB-2C324AE777F8}" type="datetimeFigureOut">
              <a:rPr lang="en-US" smtClean="0"/>
              <a:pPr/>
              <a:t>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56BF89-DE1B-4E46-AC26-BB18BA08ECF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0F4966-84DB-4D18-A2CB-2C324AE777F8}" type="datetimeFigureOut">
              <a:rPr lang="en-US" smtClean="0"/>
              <a:pPr/>
              <a:t>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56BF89-DE1B-4E46-AC26-BB18BA08EC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0F4966-84DB-4D18-A2CB-2C324AE777F8}" type="datetimeFigureOut">
              <a:rPr lang="en-US" smtClean="0"/>
              <a:pPr/>
              <a:t>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56BF89-DE1B-4E46-AC26-BB18BA08ECF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0F4966-84DB-4D18-A2CB-2C324AE777F8}" type="datetimeFigureOut">
              <a:rPr lang="en-US" smtClean="0"/>
              <a:pPr/>
              <a:t>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56BF89-DE1B-4E46-AC26-BB18BA08EC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0F4966-84DB-4D18-A2CB-2C324AE777F8}" type="datetimeFigureOut">
              <a:rPr lang="en-US" smtClean="0"/>
              <a:pPr/>
              <a:t>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56BF89-DE1B-4E46-AC26-BB18BA08EC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0F4966-84DB-4D18-A2CB-2C324AE777F8}" type="datetimeFigureOut">
              <a:rPr lang="en-US" smtClean="0"/>
              <a:pPr/>
              <a:t>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56BF89-DE1B-4E46-AC26-BB18BA08ECF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0F4966-84DB-4D18-A2CB-2C324AE777F8}" type="datetimeFigureOut">
              <a:rPr lang="en-US" smtClean="0"/>
              <a:pPr/>
              <a:t>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56BF89-DE1B-4E46-AC26-BB18BA08ECF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0F4966-84DB-4D18-A2CB-2C324AE777F8}" type="datetimeFigureOut">
              <a:rPr lang="en-US" smtClean="0"/>
              <a:pPr/>
              <a:t>1/6/2019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56BF89-DE1B-4E46-AC26-BB18BA08EC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latin typeface="Arial" pitchFamily="34" charset="0"/>
                <a:cs typeface="Arial" pitchFamily="34" charset="0"/>
              </a:rPr>
              <a:t>Community Revitalization Tax Relief RSA 79E:3 Adopted 2016</a:t>
            </a:r>
            <a:endParaRPr lang="en-US" dirty="0">
              <a:latin typeface="Arial" pitchFamily="34" charset="0"/>
              <a:cs typeface="Arial"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762000" y="1676400"/>
            <a:ext cx="7702550" cy="22066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pitchFamily="34" charset="0"/>
                <a:cs typeface="Arial" pitchFamily="34" charset="0"/>
              </a:rPr>
              <a:t>Program Overview</a:t>
            </a:r>
            <a:endParaRPr lang="en-US" sz="3600" dirty="0">
              <a:latin typeface="Arial" pitchFamily="34" charset="0"/>
              <a:cs typeface="Arial" pitchFamily="34" charset="0"/>
            </a:endParaRPr>
          </a:p>
        </p:txBody>
      </p:sp>
      <p:sp>
        <p:nvSpPr>
          <p:cNvPr id="3" name="Content Placeholder 2"/>
          <p:cNvSpPr>
            <a:spLocks noGrp="1"/>
          </p:cNvSpPr>
          <p:nvPr>
            <p:ph idx="1"/>
          </p:nvPr>
        </p:nvSpPr>
        <p:spPr>
          <a:xfrm>
            <a:off x="457200" y="1447800"/>
            <a:ext cx="8229600" cy="4525963"/>
          </a:xfrm>
        </p:spPr>
        <p:txBody>
          <a:bodyPr>
            <a:normAutofit/>
          </a:bodyPr>
          <a:lstStyle/>
          <a:p>
            <a:r>
              <a:rPr lang="en-US" sz="1300" dirty="0" smtClean="0">
                <a:latin typeface="Arial" pitchFamily="34" charset="0"/>
                <a:cs typeface="Arial" pitchFamily="34" charset="0"/>
              </a:rPr>
              <a:t>The purpose of RSA 79E is </a:t>
            </a:r>
            <a:r>
              <a:rPr lang="en-US" sz="1300" i="1" dirty="0" smtClean="0">
                <a:latin typeface="Arial" pitchFamily="34" charset="0"/>
                <a:cs typeface="Arial" pitchFamily="34" charset="0"/>
              </a:rPr>
              <a:t>to enhance downtowns and town centers with respect to economic activity, cultural and historic character, sense of community, and in-town residential uses that contribute to economic and social vitality.*</a:t>
            </a:r>
          </a:p>
          <a:p>
            <a:r>
              <a:rPr lang="en-US" sz="1300" dirty="0" smtClean="0">
                <a:latin typeface="Arial" pitchFamily="34" charset="0"/>
                <a:cs typeface="Arial" pitchFamily="34" charset="0"/>
              </a:rPr>
              <a:t>Adopted  for Bradford’s Residential Business District in 2016</a:t>
            </a:r>
          </a:p>
          <a:p>
            <a:r>
              <a:rPr lang="en-US" sz="1300" dirty="0" smtClean="0">
                <a:latin typeface="Arial" pitchFamily="34" charset="0"/>
                <a:cs typeface="Arial" pitchFamily="34" charset="0"/>
              </a:rPr>
              <a:t>This program allows the Governing Body to extend tax relief to a qualifying property for a period up to 5 years beginning at the completion of the project.</a:t>
            </a:r>
          </a:p>
          <a:p>
            <a:pPr lvl="1"/>
            <a:r>
              <a:rPr lang="en-US" sz="1300" dirty="0" smtClean="0">
                <a:latin typeface="Arial" pitchFamily="34" charset="0"/>
                <a:cs typeface="Arial" pitchFamily="34" charset="0"/>
              </a:rPr>
              <a:t>Tax relief  is granted in the form of a suspension of reassessment, resulting from the improvements, for the time period granted.</a:t>
            </a:r>
          </a:p>
          <a:p>
            <a:pPr lvl="1"/>
            <a:r>
              <a:rPr lang="en-US" sz="1300" dirty="0" smtClean="0">
                <a:latin typeface="Arial" pitchFamily="34" charset="0"/>
                <a:cs typeface="Arial" pitchFamily="34" charset="0"/>
              </a:rPr>
              <a:t>An option to extend tax relief exists for an additional 2 years for a project that results in new residential units and up to 4 additional years for a project that includes affordable housing. </a:t>
            </a:r>
          </a:p>
          <a:p>
            <a:pPr lvl="1"/>
            <a:r>
              <a:rPr lang="en-US" sz="1300" dirty="0" smtClean="0">
                <a:latin typeface="Arial" pitchFamily="34" charset="0"/>
                <a:cs typeface="Arial" pitchFamily="34" charset="0"/>
              </a:rPr>
              <a:t>A qualifying structure, eligible for listing, or listed, on the National Register of Historic Places, whose rehabilitation complies with the U.S. Secretary of the Interior’s Standards of Rehabilitation is also eligible for extended relief up to 4 years.</a:t>
            </a:r>
          </a:p>
          <a:p>
            <a:pPr lvl="1"/>
            <a:r>
              <a:rPr lang="en-US" sz="1300" dirty="0" smtClean="0">
                <a:latin typeface="Arial" pitchFamily="34" charset="0"/>
                <a:cs typeface="Arial" pitchFamily="34" charset="0"/>
              </a:rPr>
              <a:t>The governing body has the discretion to determine the period of the relief granted.</a:t>
            </a:r>
          </a:p>
          <a:p>
            <a:pPr lvl="1"/>
            <a:r>
              <a:rPr lang="en-US" sz="1300" dirty="0" smtClean="0">
                <a:latin typeface="Arial" pitchFamily="34" charset="0"/>
                <a:cs typeface="Arial" pitchFamily="34" charset="0"/>
              </a:rPr>
              <a:t>The property owner will grant the Town a covenant ensuring the structure shall be maintained and used in a manner that furthers the public benefit for which the relief was grant. The covenant period will coincide with the period of time tax relief is granted for, or, at the governing body’s discretion, for a period up to twice the duration of the tax relief.</a:t>
            </a:r>
          </a:p>
          <a:p>
            <a:endParaRPr lang="en-US" sz="1300" dirty="0">
              <a:latin typeface="Arial" pitchFamily="34" charset="0"/>
              <a:cs typeface="Arial" pitchFamily="34" charset="0"/>
            </a:endParaRPr>
          </a:p>
        </p:txBody>
      </p:sp>
      <p:sp>
        <p:nvSpPr>
          <p:cNvPr id="4" name="TextBox 3"/>
          <p:cNvSpPr txBox="1"/>
          <p:nvPr/>
        </p:nvSpPr>
        <p:spPr>
          <a:xfrm>
            <a:off x="5257800" y="6324600"/>
            <a:ext cx="3505200" cy="246221"/>
          </a:xfrm>
          <a:prstGeom prst="rect">
            <a:avLst/>
          </a:prstGeom>
          <a:noFill/>
        </p:spPr>
        <p:txBody>
          <a:bodyPr wrap="square" rtlCol="0">
            <a:spAutoFit/>
          </a:bodyPr>
          <a:lstStyle/>
          <a:p>
            <a:pPr algn="r"/>
            <a:r>
              <a:rPr lang="en-US" sz="1000" i="1" dirty="0" smtClean="0">
                <a:latin typeface="Arial" pitchFamily="34" charset="0"/>
                <a:cs typeface="Arial" pitchFamily="34" charset="0"/>
              </a:rPr>
              <a:t>*Title V Taxation Chapter 79E</a:t>
            </a:r>
            <a:endParaRPr lang="en-US" sz="1000" i="1"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pitchFamily="34" charset="0"/>
                <a:cs typeface="Arial" pitchFamily="34" charset="0"/>
              </a:rPr>
              <a:t>Qualifying Structure</a:t>
            </a:r>
            <a:endParaRPr lang="en-US" sz="3600" dirty="0">
              <a:latin typeface="Arial" pitchFamily="34" charset="0"/>
              <a:cs typeface="Arial" pitchFamily="34" charset="0"/>
            </a:endParaRPr>
          </a:p>
        </p:txBody>
      </p:sp>
      <p:sp>
        <p:nvSpPr>
          <p:cNvPr id="3" name="Content Placeholder 2"/>
          <p:cNvSpPr>
            <a:spLocks noGrp="1"/>
          </p:cNvSpPr>
          <p:nvPr>
            <p:ph idx="1"/>
          </p:nvPr>
        </p:nvSpPr>
        <p:spPr>
          <a:xfrm>
            <a:off x="457200" y="1447800"/>
            <a:ext cx="8229600" cy="4525963"/>
          </a:xfrm>
        </p:spPr>
        <p:txBody>
          <a:bodyPr>
            <a:normAutofit/>
          </a:bodyPr>
          <a:lstStyle/>
          <a:p>
            <a:endParaRPr lang="en-US" sz="1300" dirty="0" smtClean="0">
              <a:latin typeface="Arial" pitchFamily="34" charset="0"/>
              <a:cs typeface="Arial" pitchFamily="34" charset="0"/>
            </a:endParaRPr>
          </a:p>
          <a:p>
            <a:r>
              <a:rPr lang="en-US" sz="1300" dirty="0" smtClean="0">
                <a:latin typeface="Arial" pitchFamily="34" charset="0"/>
                <a:cs typeface="Arial" pitchFamily="34" charset="0"/>
              </a:rPr>
              <a:t>The property is located in the Residential Business Zoning District</a:t>
            </a:r>
          </a:p>
          <a:p>
            <a:r>
              <a:rPr lang="en-US" sz="1300" dirty="0" smtClean="0">
                <a:latin typeface="Arial" pitchFamily="34" charset="0"/>
                <a:cs typeface="Arial" pitchFamily="34" charset="0"/>
              </a:rPr>
              <a:t>The structure is undergoing Substantial Rehabilitation or Replacement as defined by rehabilitation/replacement costs of at least 15% of the pre-rehabilitation assessed value or at least $75,000, whichever is less.</a:t>
            </a:r>
          </a:p>
          <a:p>
            <a:r>
              <a:rPr lang="en-US" sz="1300" dirty="0" smtClean="0">
                <a:latin typeface="Arial" pitchFamily="34" charset="0"/>
                <a:cs typeface="Arial" pitchFamily="34" charset="0"/>
              </a:rPr>
              <a:t>In the case of a Historic Structure listed, or eligible for listing, on the National Registry of Historic Places, at least 10% of the pre-rehabilitation </a:t>
            </a:r>
            <a:r>
              <a:rPr lang="en-US" sz="1300" dirty="0" smtClean="0">
                <a:latin typeface="Arial" pitchFamily="34" charset="0"/>
                <a:cs typeface="Arial" pitchFamily="34" charset="0"/>
              </a:rPr>
              <a:t>assessed </a:t>
            </a:r>
            <a:r>
              <a:rPr lang="en-US" sz="1300" dirty="0" smtClean="0">
                <a:latin typeface="Arial" pitchFamily="34" charset="0"/>
                <a:cs typeface="Arial" pitchFamily="34" charset="0"/>
              </a:rPr>
              <a:t>value or at least $5,000, </a:t>
            </a:r>
            <a:r>
              <a:rPr lang="en-US" sz="1300" dirty="0">
                <a:latin typeface="Arial" pitchFamily="34" charset="0"/>
                <a:cs typeface="Arial" pitchFamily="34" charset="0"/>
              </a:rPr>
              <a:t>whichever is less, must be dedicated to energy efficiency in accordance with the U.S. Secretary of the Interior’s Standards of </a:t>
            </a:r>
            <a:r>
              <a:rPr lang="en-US" sz="1300" dirty="0" smtClean="0">
                <a:latin typeface="Arial" pitchFamily="34" charset="0"/>
                <a:cs typeface="Arial" pitchFamily="34" charset="0"/>
              </a:rPr>
              <a:t>Rehabilitation. </a:t>
            </a:r>
          </a:p>
          <a:p>
            <a:r>
              <a:rPr lang="en-US" sz="1300" dirty="0" smtClean="0">
                <a:latin typeface="Arial" pitchFamily="34" charset="0"/>
                <a:cs typeface="Arial" pitchFamily="34" charset="0"/>
              </a:rPr>
              <a:t>The property must present a public benefit whether to the economic vitality of the Town, improving a culturally or historically important structure, promoting downtown development or increasing residential housing.</a:t>
            </a:r>
          </a:p>
          <a:p>
            <a:endParaRPr lang="en-US" sz="1300" dirty="0">
              <a:latin typeface="Arial" pitchFamily="34" charset="0"/>
              <a:cs typeface="Arial" pitchFamily="34" charset="0"/>
            </a:endParaRPr>
          </a:p>
          <a:p>
            <a:endParaRPr lang="en-US" sz="1300" dirty="0" smtClean="0">
              <a:latin typeface="Arial" pitchFamily="34" charset="0"/>
              <a:cs typeface="Arial" pitchFamily="34" charset="0"/>
            </a:endParaRPr>
          </a:p>
          <a:p>
            <a:endParaRPr lang="en-US" sz="1300" dirty="0">
              <a:latin typeface="Arial" pitchFamily="34" charset="0"/>
              <a:cs typeface="Arial" pitchFamily="34" charset="0"/>
            </a:endParaRPr>
          </a:p>
          <a:p>
            <a:pPr>
              <a:buNone/>
            </a:pPr>
            <a:r>
              <a:rPr lang="en-US" sz="1300" dirty="0" smtClean="0">
                <a:solidFill>
                  <a:srgbClr val="FF0000"/>
                </a:solidFill>
                <a:latin typeface="Arial" pitchFamily="34" charset="0"/>
                <a:cs typeface="Arial" pitchFamily="34" charset="0"/>
              </a:rPr>
              <a:t>As I read the RSA it looks like the Town would have had to modify qualifying structures to include structures destroyed by fire so that an application for a property destroyed by fire would not be a qualify structure – do you agree?</a:t>
            </a:r>
            <a:endParaRPr lang="en-US" sz="1300" dirty="0">
              <a:solidFill>
                <a:srgbClr val="FF0000"/>
              </a:solidFill>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pitchFamily="34" charset="0"/>
                <a:cs typeface="Arial" pitchFamily="34" charset="0"/>
              </a:rPr>
              <a:t>Community Revitalization Committee</a:t>
            </a:r>
            <a:endParaRPr lang="en-US" sz="3600" dirty="0">
              <a:latin typeface="Arial" pitchFamily="34" charset="0"/>
              <a:cs typeface="Arial" pitchFamily="34" charset="0"/>
            </a:endParaRPr>
          </a:p>
        </p:txBody>
      </p:sp>
      <p:sp>
        <p:nvSpPr>
          <p:cNvPr id="3" name="Content Placeholder 2"/>
          <p:cNvSpPr>
            <a:spLocks noGrp="1"/>
          </p:cNvSpPr>
          <p:nvPr>
            <p:ph idx="1"/>
          </p:nvPr>
        </p:nvSpPr>
        <p:spPr>
          <a:xfrm>
            <a:off x="457200" y="1295400"/>
            <a:ext cx="8229600" cy="4678363"/>
          </a:xfrm>
        </p:spPr>
        <p:txBody>
          <a:bodyPr>
            <a:noAutofit/>
          </a:bodyPr>
          <a:lstStyle/>
          <a:p>
            <a:pPr>
              <a:buNone/>
            </a:pPr>
            <a:r>
              <a:rPr lang="en-US" sz="1300" dirty="0" smtClean="0">
                <a:latin typeface="Arial" pitchFamily="34" charset="0"/>
                <a:cs typeface="Arial" pitchFamily="34" charset="0"/>
              </a:rPr>
              <a:t>The Community Revitalization committee is composed of community members selected by the Select Board. Representative. (currently John Pfeifle) Their role is to provide an impartial assessment of the merits of a Tax Relief application and ensure the application complies with the program criteria as well as the Planning &amp; Zoning regulations and Master Plan objects. These members are responsible to provide the Select Board with a documented recommendation as to whether tax relief should be granted, for what period of time and will include reasoning behind the recommendation. The Committee is also responsible to ensure the administrative process and timeframes for deliverables are achieved in accordance with RSA 79E.</a:t>
            </a:r>
          </a:p>
          <a:p>
            <a:pPr>
              <a:buNone/>
            </a:pPr>
            <a:endParaRPr lang="en-US" sz="1300" dirty="0">
              <a:latin typeface="Arial" pitchFamily="34" charset="0"/>
              <a:cs typeface="Arial" pitchFamily="34" charset="0"/>
            </a:endParaRPr>
          </a:p>
          <a:p>
            <a:pPr>
              <a:buNone/>
            </a:pPr>
            <a:r>
              <a:rPr lang="en-US" sz="1300" dirty="0" smtClean="0">
                <a:latin typeface="Arial" pitchFamily="34" charset="0"/>
                <a:cs typeface="Arial" pitchFamily="34" charset="0"/>
              </a:rPr>
              <a:t>Responsibilities include:</a:t>
            </a:r>
          </a:p>
          <a:p>
            <a:pPr>
              <a:buFont typeface="Wingdings" pitchFamily="2" charset="2"/>
              <a:buChar char="q"/>
            </a:pPr>
            <a:r>
              <a:rPr lang="en-US" sz="1300" dirty="0" smtClean="0">
                <a:latin typeface="Arial" pitchFamily="34" charset="0"/>
                <a:cs typeface="Arial" pitchFamily="34" charset="0"/>
              </a:rPr>
              <a:t>Validating applicant is the party responsible for the taxes and legally able to sign covenant</a:t>
            </a:r>
          </a:p>
          <a:p>
            <a:pPr>
              <a:buFont typeface="Wingdings" pitchFamily="2" charset="2"/>
              <a:buChar char="q"/>
            </a:pPr>
            <a:r>
              <a:rPr lang="en-US" sz="1300" dirty="0" smtClean="0">
                <a:latin typeface="Arial" pitchFamily="34" charset="0"/>
                <a:cs typeface="Arial" pitchFamily="34" charset="0"/>
              </a:rPr>
              <a:t>Validate current property assessment, last assessment date, current taxpayer in good standing</a:t>
            </a:r>
          </a:p>
          <a:p>
            <a:pPr>
              <a:buFont typeface="Wingdings" pitchFamily="2" charset="2"/>
              <a:buChar char="q"/>
            </a:pPr>
            <a:r>
              <a:rPr lang="en-US" sz="1300" dirty="0" smtClean="0">
                <a:latin typeface="Arial" pitchFamily="34" charset="0"/>
                <a:cs typeface="Arial" pitchFamily="34" charset="0"/>
              </a:rPr>
              <a:t>Assess scope of work versus investment cost outlined</a:t>
            </a:r>
          </a:p>
          <a:p>
            <a:pPr>
              <a:buFont typeface="Wingdings" pitchFamily="2" charset="2"/>
              <a:buChar char="q"/>
            </a:pPr>
            <a:r>
              <a:rPr lang="en-US" sz="1300" dirty="0" smtClean="0">
                <a:latin typeface="Arial" pitchFamily="34" charset="0"/>
                <a:cs typeface="Arial" pitchFamily="34" charset="0"/>
              </a:rPr>
              <a:t>Ensure project meets program criteria</a:t>
            </a:r>
          </a:p>
          <a:p>
            <a:pPr>
              <a:buFont typeface="Wingdings" pitchFamily="2" charset="2"/>
              <a:buChar char="q"/>
            </a:pPr>
            <a:r>
              <a:rPr lang="en-US" sz="1300" dirty="0" smtClean="0">
                <a:latin typeface="Arial" pitchFamily="34" charset="0"/>
                <a:cs typeface="Arial" pitchFamily="34" charset="0"/>
              </a:rPr>
              <a:t>Ensure project aligns with Planning &amp; Zoning criteria</a:t>
            </a:r>
          </a:p>
          <a:p>
            <a:pPr>
              <a:buFont typeface="Wingdings" pitchFamily="2" charset="2"/>
              <a:buChar char="q"/>
            </a:pPr>
            <a:r>
              <a:rPr lang="en-US" sz="1300" dirty="0" smtClean="0">
                <a:latin typeface="Arial" pitchFamily="34" charset="0"/>
                <a:cs typeface="Arial" pitchFamily="34" charset="0"/>
              </a:rPr>
              <a:t>Calculate tax loss versus public benefit:</a:t>
            </a:r>
          </a:p>
          <a:p>
            <a:pPr lvl="1">
              <a:buFont typeface="Wingdings" pitchFamily="2" charset="2"/>
              <a:buChar char="q"/>
            </a:pPr>
            <a:r>
              <a:rPr lang="en-US" sz="1300" dirty="0" smtClean="0">
                <a:latin typeface="Arial" pitchFamily="34" charset="0"/>
                <a:cs typeface="Arial" pitchFamily="34" charset="0"/>
              </a:rPr>
              <a:t>Establish public benefit “weighting system” based upon Master Plan objective</a:t>
            </a:r>
          </a:p>
          <a:p>
            <a:pPr lvl="1">
              <a:buFont typeface="Wingdings" pitchFamily="2" charset="2"/>
              <a:buChar char="q"/>
            </a:pPr>
            <a:r>
              <a:rPr lang="en-US" sz="1300" dirty="0" smtClean="0">
                <a:latin typeface="Arial" pitchFamily="34" charset="0"/>
                <a:cs typeface="Arial" pitchFamily="34" charset="0"/>
              </a:rPr>
              <a:t>Establish a means to monitor whether property continues to meet covenant</a:t>
            </a:r>
          </a:p>
          <a:p>
            <a:pPr>
              <a:buFont typeface="Wingdings" pitchFamily="2" charset="2"/>
              <a:buChar char="q"/>
            </a:pPr>
            <a:r>
              <a:rPr lang="en-US" sz="1300" dirty="0" smtClean="0">
                <a:latin typeface="Arial" pitchFamily="34" charset="0"/>
                <a:cs typeface="Arial" pitchFamily="34" charset="0"/>
              </a:rPr>
              <a:t>Ensure administrative steps are completed including recording of covenant</a:t>
            </a:r>
          </a:p>
          <a:p>
            <a:pPr>
              <a:buFont typeface="Wingdings" pitchFamily="2" charset="2"/>
              <a:buChar char="q"/>
            </a:pPr>
            <a:r>
              <a:rPr lang="en-US" sz="1300" dirty="0" smtClean="0">
                <a:latin typeface="Arial" pitchFamily="34" charset="0"/>
                <a:cs typeface="Arial" pitchFamily="34" charset="0"/>
              </a:rPr>
              <a:t>Establish communication flow to implement reassessment when relief period expires</a:t>
            </a:r>
            <a:endParaRPr lang="en-US" sz="1300" dirty="0">
              <a:latin typeface="Arial" pitchFamily="34" charset="0"/>
              <a:cs typeface="Arial" pitchFamily="34" charset="0"/>
            </a:endParaRPr>
          </a:p>
          <a:p>
            <a:endParaRPr lang="en-US" sz="1300" dirty="0" smtClean="0">
              <a:latin typeface="Arial" pitchFamily="34" charset="0"/>
              <a:cs typeface="Arial" pitchFamily="34" charset="0"/>
            </a:endParaRPr>
          </a:p>
          <a:p>
            <a:endParaRPr lang="en-US" sz="1300"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pitchFamily="34" charset="0"/>
                <a:cs typeface="Arial" pitchFamily="34" charset="0"/>
              </a:rPr>
              <a:t>Internal Application Process Flow</a:t>
            </a:r>
            <a:endParaRPr lang="en-US" sz="3600" dirty="0">
              <a:latin typeface="Arial" pitchFamily="34" charset="0"/>
              <a:cs typeface="Arial" pitchFamily="34" charset="0"/>
            </a:endParaRPr>
          </a:p>
        </p:txBody>
      </p:sp>
      <p:graphicFrame>
        <p:nvGraphicFramePr>
          <p:cNvPr id="4" name="Diagram 3"/>
          <p:cNvGraphicFramePr/>
          <p:nvPr/>
        </p:nvGraphicFramePr>
        <p:xfrm>
          <a:off x="228600" y="1371600"/>
          <a:ext cx="8763000" cy="518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p:cNvSpPr txBox="1"/>
          <p:nvPr/>
        </p:nvSpPr>
        <p:spPr>
          <a:xfrm>
            <a:off x="381000" y="6324600"/>
            <a:ext cx="8382000" cy="307777"/>
          </a:xfrm>
          <a:prstGeom prst="rect">
            <a:avLst/>
          </a:prstGeom>
          <a:noFill/>
        </p:spPr>
        <p:txBody>
          <a:bodyPr wrap="square" rtlCol="0">
            <a:spAutoFit/>
          </a:bodyPr>
          <a:lstStyle/>
          <a:p>
            <a:pPr algn="ctr"/>
            <a:r>
              <a:rPr lang="en-US" sz="1400" b="1" dirty="0" smtClean="0">
                <a:latin typeface="Arial" pitchFamily="34" charset="0"/>
                <a:cs typeface="Arial" pitchFamily="34" charset="0"/>
              </a:rPr>
              <a:t>Application is rejected or Public Hearing held within 28 days of application submission </a:t>
            </a:r>
            <a:endParaRPr lang="en-US" sz="1400" b="1"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smtClean="0">
                <a:latin typeface="Arial" pitchFamily="34" charset="0"/>
                <a:cs typeface="Arial" pitchFamily="34" charset="0"/>
              </a:rPr>
              <a:t>Internal Application Process Flow </a:t>
            </a:r>
            <a:r>
              <a:rPr lang="en-US" sz="3600" dirty="0" err="1" smtClean="0">
                <a:latin typeface="Arial" pitchFamily="34" charset="0"/>
                <a:cs typeface="Arial" pitchFamily="34" charset="0"/>
              </a:rPr>
              <a:t>Con’t</a:t>
            </a:r>
            <a:endParaRPr lang="en-US" sz="3600" dirty="0">
              <a:latin typeface="Arial" pitchFamily="34" charset="0"/>
              <a:cs typeface="Arial" pitchFamily="34" charset="0"/>
            </a:endParaRPr>
          </a:p>
        </p:txBody>
      </p:sp>
      <p:graphicFrame>
        <p:nvGraphicFramePr>
          <p:cNvPr id="4" name="Diagram 3"/>
          <p:cNvGraphicFramePr>
            <a:graphicFrameLocks/>
          </p:cNvGraphicFramePr>
          <p:nvPr/>
        </p:nvGraphicFramePr>
        <p:xfrm>
          <a:off x="304800" y="1524000"/>
          <a:ext cx="84582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p:cNvSpPr txBox="1"/>
          <p:nvPr/>
        </p:nvSpPr>
        <p:spPr>
          <a:xfrm>
            <a:off x="381000" y="6324600"/>
            <a:ext cx="8382000" cy="307777"/>
          </a:xfrm>
          <a:prstGeom prst="rect">
            <a:avLst/>
          </a:prstGeom>
          <a:noFill/>
        </p:spPr>
        <p:txBody>
          <a:bodyPr wrap="square" rtlCol="0">
            <a:spAutoFit/>
          </a:bodyPr>
          <a:lstStyle/>
          <a:p>
            <a:pPr algn="ctr"/>
            <a:r>
              <a:rPr lang="en-US" sz="1400" b="1" dirty="0" smtClean="0">
                <a:latin typeface="Arial" pitchFamily="34" charset="0"/>
                <a:cs typeface="Arial" pitchFamily="34" charset="0"/>
              </a:rPr>
              <a:t>Tax Relief granted or denied within 41 days of closure of Public Hearing</a:t>
            </a:r>
            <a:endParaRPr lang="en-US" sz="1400" b="1"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l"/>
            <a:r>
              <a:rPr lang="en-US" sz="3600" dirty="0" smtClean="0">
                <a:latin typeface="Arial" pitchFamily="34" charset="0"/>
                <a:cs typeface="Arial" pitchFamily="34" charset="0"/>
              </a:rPr>
              <a:t>Notes</a:t>
            </a:r>
            <a:endParaRPr lang="en-US" sz="36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sz="1400" dirty="0" smtClean="0">
                <a:solidFill>
                  <a:srgbClr val="FF0000"/>
                </a:solidFill>
                <a:latin typeface="Arial" pitchFamily="34" charset="0"/>
                <a:cs typeface="Arial" pitchFamily="34" charset="0"/>
              </a:rPr>
              <a:t>Notification that a project is completed, which starts the tax relief period – what is a project takes multiple years to complete does the Town ever re-evaluate during construction? Phased projects should require multiple applications (?)</a:t>
            </a:r>
          </a:p>
          <a:p>
            <a:r>
              <a:rPr lang="en-US" sz="1400" dirty="0" smtClean="0">
                <a:solidFill>
                  <a:srgbClr val="FF0000"/>
                </a:solidFill>
                <a:latin typeface="Arial" pitchFamily="34" charset="0"/>
                <a:cs typeface="Arial" pitchFamily="34" charset="0"/>
              </a:rPr>
              <a:t>Cost to record a covenant? Need to add this is to application cost (refundable if not approved).</a:t>
            </a:r>
          </a:p>
          <a:p>
            <a:r>
              <a:rPr lang="en-US" sz="1400" dirty="0" smtClean="0">
                <a:solidFill>
                  <a:srgbClr val="FF0000"/>
                </a:solidFill>
                <a:latin typeface="Arial" pitchFamily="34" charset="0"/>
                <a:cs typeface="Arial" pitchFamily="34" charset="0"/>
              </a:rPr>
              <a:t>Is our lawyer creating a template which will then  be administered by the governing body’s designee?</a:t>
            </a:r>
          </a:p>
          <a:p>
            <a:r>
              <a:rPr lang="en-US" sz="1400" dirty="0" smtClean="0">
                <a:solidFill>
                  <a:srgbClr val="FF0000"/>
                </a:solidFill>
                <a:latin typeface="Arial" pitchFamily="34" charset="0"/>
                <a:cs typeface="Arial" pitchFamily="34" charset="0"/>
              </a:rPr>
              <a:t>My recommendation is to have someone from the Planning Board participate and a member who has some financial background. Maybe a committee of 3 or designate the Planning Board as the “Committee”.  I would be interested in volunteering for this committee.</a:t>
            </a:r>
          </a:p>
          <a:p>
            <a:endParaRPr lang="en-US" sz="1400" dirty="0" smtClean="0">
              <a:latin typeface="Arial" pitchFamily="34" charset="0"/>
              <a:cs typeface="Arial" pitchFamily="34" charset="0"/>
            </a:endParaRPr>
          </a:p>
          <a:p>
            <a:endParaRPr lang="en-US" sz="1400" dirty="0" smtClean="0">
              <a:latin typeface="Arial" pitchFamily="34" charset="0"/>
              <a:cs typeface="Arial" pitchFamily="34" charset="0"/>
            </a:endParaRPr>
          </a:p>
          <a:p>
            <a:endParaRPr lang="en-US" sz="1400" dirty="0">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2769</TotalTime>
  <Words>1127</Words>
  <Application>Microsoft Office PowerPoint</Application>
  <PresentationFormat>On-screen Show (4:3)</PresentationFormat>
  <Paragraphs>90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Program Overview</vt:lpstr>
      <vt:lpstr>Qualifying Structure</vt:lpstr>
      <vt:lpstr>Community Revitalization Committee</vt:lpstr>
      <vt:lpstr>Internal Application Process Flow</vt:lpstr>
      <vt:lpstr>Internal Application Process Flow Con’t</vt:lpstr>
      <vt:lpstr>Notes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Bradford, NH</dc:title>
  <dc:creator>Phil LaMoreaux</dc:creator>
  <cp:lastModifiedBy>Phil LaMoreaux</cp:lastModifiedBy>
  <cp:revision>33</cp:revision>
  <dcterms:created xsi:type="dcterms:W3CDTF">2018-12-26T16:56:50Z</dcterms:created>
  <dcterms:modified xsi:type="dcterms:W3CDTF">2019-01-06T22:25:28Z</dcterms:modified>
</cp:coreProperties>
</file>